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9" r:id="rId3"/>
    <p:sldId id="258" r:id="rId4"/>
    <p:sldId id="257" r:id="rId5"/>
    <p:sldId id="261" r:id="rId6"/>
    <p:sldId id="260" r:id="rId7"/>
    <p:sldId id="272" r:id="rId8"/>
    <p:sldId id="273" r:id="rId9"/>
    <p:sldId id="262" r:id="rId10"/>
    <p:sldId id="274" r:id="rId11"/>
    <p:sldId id="275" r:id="rId12"/>
    <p:sldId id="276" r:id="rId13"/>
    <p:sldId id="277" r:id="rId14"/>
    <p:sldId id="278" r:id="rId15"/>
    <p:sldId id="279" r:id="rId16"/>
    <p:sldId id="280" r:id="rId17"/>
    <p:sldId id="281" r:id="rId18"/>
    <p:sldId id="282" r:id="rId19"/>
    <p:sldId id="283" r:id="rId20"/>
    <p:sldId id="284" r:id="rId21"/>
    <p:sldId id="286" r:id="rId22"/>
    <p:sldId id="285" r:id="rId23"/>
    <p:sldId id="264" r:id="rId24"/>
    <p:sldId id="265" r:id="rId25"/>
    <p:sldId id="266" r:id="rId26"/>
    <p:sldId id="267" r:id="rId27"/>
    <p:sldId id="271" r:id="rId28"/>
    <p:sldId id="269" r:id="rId29"/>
    <p:sldId id="27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624" autoAdjust="0"/>
  </p:normalViewPr>
  <p:slideViewPr>
    <p:cSldViewPr snapToGrid="0" snapToObjects="1">
      <p:cViewPr varScale="1">
        <p:scale>
          <a:sx n="106" d="100"/>
          <a:sy n="106" d="100"/>
        </p:scale>
        <p:origin x="-1176" y="-112"/>
      </p:cViewPr>
      <p:guideLst>
        <p:guide orient="horz" pos="2160"/>
        <p:guide pos="2880"/>
      </p:guideLst>
    </p:cSldViewPr>
  </p:slideViewPr>
  <p:outlineViewPr>
    <p:cViewPr>
      <p:scale>
        <a:sx n="33" d="100"/>
        <a:sy n="33" d="100"/>
      </p:scale>
      <p:origin x="48" y="273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59DC2C-F0A4-9245-8504-A15F9A90650F}" type="datetimeFigureOut">
              <a:rPr lang="en-US" smtClean="0"/>
              <a:pPr/>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508EA-000B-7E47-9BDC-32017F63EA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59DC2C-F0A4-9245-8504-A15F9A90650F}" type="datetimeFigureOut">
              <a:rPr lang="en-US" smtClean="0"/>
              <a:pPr/>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508EA-000B-7E47-9BDC-32017F63EA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59DC2C-F0A4-9245-8504-A15F9A90650F}" type="datetimeFigureOut">
              <a:rPr lang="en-US" smtClean="0"/>
              <a:pPr/>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508EA-000B-7E47-9BDC-32017F63EA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59DC2C-F0A4-9245-8504-A15F9A90650F}" type="datetimeFigureOut">
              <a:rPr lang="en-US" smtClean="0"/>
              <a:pPr/>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508EA-000B-7E47-9BDC-32017F63EA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59DC2C-F0A4-9245-8504-A15F9A90650F}" type="datetimeFigureOut">
              <a:rPr lang="en-US" smtClean="0"/>
              <a:pPr/>
              <a:t>5/4/17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508EA-000B-7E47-9BDC-32017F63EA9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9DC2C-F0A4-9245-8504-A15F9A90650F}" type="datetimeFigureOut">
              <a:rPr lang="en-US" smtClean="0"/>
              <a:pPr/>
              <a:t>5/4/17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508EA-000B-7E47-9BDC-32017F63EA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59DC2C-F0A4-9245-8504-A15F9A90650F}" type="datetimeFigureOut">
              <a:rPr lang="en-US" smtClean="0"/>
              <a:pPr/>
              <a:t>5/4/17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0508EA-000B-7E47-9BDC-32017F63EA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59DC2C-F0A4-9245-8504-A15F9A90650F}" type="datetimeFigureOut">
              <a:rPr lang="en-US" smtClean="0"/>
              <a:pPr/>
              <a:t>5/4/17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0508EA-000B-7E47-9BDC-32017F63EA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9DC2C-F0A4-9245-8504-A15F9A90650F}" type="datetimeFigureOut">
              <a:rPr lang="en-US" smtClean="0"/>
              <a:pPr/>
              <a:t>5/4/17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0508EA-000B-7E47-9BDC-32017F63EA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9DC2C-F0A4-9245-8504-A15F9A90650F}" type="datetimeFigureOut">
              <a:rPr lang="en-US" smtClean="0"/>
              <a:pPr/>
              <a:t>5/4/17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508EA-000B-7E47-9BDC-32017F63EA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59DC2C-F0A4-9245-8504-A15F9A90650F}" type="datetimeFigureOut">
              <a:rPr lang="en-US" smtClean="0"/>
              <a:pPr/>
              <a:t>5/4/17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508EA-000B-7E47-9BDC-32017F63EA9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59DC2C-F0A4-9245-8504-A15F9A90650F}" type="datetimeFigureOut">
              <a:rPr lang="en-US" smtClean="0"/>
              <a:pPr/>
              <a:t>5/4/17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508EA-000B-7E47-9BDC-32017F63EA9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2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 Id="rId3"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5.xml"/><Relationship Id="rId2"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Related image"/>
          <p:cNvPicPr>
            <a:picLocks noChangeAspect="1" noChangeArrowheads="1"/>
          </p:cNvPicPr>
          <p:nvPr/>
        </p:nvPicPr>
        <p:blipFill>
          <a:blip r:embed="rId2">
            <a:duotone>
              <a:schemeClr val="bg2">
                <a:shade val="45000"/>
                <a:satMod val="135000"/>
              </a:schemeClr>
              <a:prstClr val="white"/>
            </a:duotone>
            <a:lum contrast="14000"/>
          </a:blip>
          <a:srcRect/>
          <a:stretch>
            <a:fillRect/>
          </a:stretch>
        </p:blipFill>
        <p:spPr bwMode="auto">
          <a:xfrm>
            <a:off x="-375367" y="-73740"/>
            <a:ext cx="9753600" cy="6962775"/>
          </a:xfrm>
          <a:prstGeom prst="rect">
            <a:avLst/>
          </a:prstGeom>
          <a:noFill/>
        </p:spPr>
      </p:pic>
      <p:sp>
        <p:nvSpPr>
          <p:cNvPr id="2" name="Title 1"/>
          <p:cNvSpPr>
            <a:spLocks noGrp="1"/>
          </p:cNvSpPr>
          <p:nvPr>
            <p:ph type="ctrTitle"/>
          </p:nvPr>
        </p:nvSpPr>
        <p:spPr>
          <a:xfrm>
            <a:off x="685800" y="2416175"/>
            <a:ext cx="7772400" cy="1470025"/>
          </a:xfrm>
        </p:spPr>
        <p:txBody>
          <a:bodyPr>
            <a:normAutofit/>
          </a:bodyPr>
          <a:lstStyle/>
          <a:p>
            <a:r>
              <a:rPr lang="en-US" sz="5400" b="1" dirty="0" smtClean="0"/>
              <a:t>Teenage</a:t>
            </a:r>
            <a:endParaRPr lang="en-US" sz="5400" b="1" dirty="0"/>
          </a:p>
        </p:txBody>
      </p:sp>
      <p:sp>
        <p:nvSpPr>
          <p:cNvPr id="3" name="Subtitle 2"/>
          <p:cNvSpPr>
            <a:spLocks noGrp="1"/>
          </p:cNvSpPr>
          <p:nvPr>
            <p:ph type="subTitle" idx="1"/>
          </p:nvPr>
        </p:nvSpPr>
        <p:spPr/>
        <p:txBody>
          <a:bodyPr/>
          <a:lstStyle/>
          <a:p>
            <a:r>
              <a:rPr lang="en-US" dirty="0" smtClean="0">
                <a:solidFill>
                  <a:srgbClr val="C00000"/>
                </a:solidFill>
                <a:latin typeface="Brushed" pitchFamily="2" charset="0"/>
              </a:rPr>
              <a:t>Rebellion Never Gets Old</a:t>
            </a:r>
            <a:endParaRPr lang="en-US" dirty="0">
              <a:solidFill>
                <a:srgbClr val="C00000"/>
              </a:solidFill>
              <a:latin typeface="Brushed" pitchFamily="2" charset="0"/>
            </a:endParaRPr>
          </a:p>
        </p:txBody>
      </p:sp>
    </p:spTree>
    <p:extLst>
      <p:ext uri="{BB962C8B-B14F-4D97-AF65-F5344CB8AC3E}">
        <p14:creationId xmlns:p14="http://schemas.microsoft.com/office/powerpoint/2010/main" val="16801163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20s-flapper-dances.jpg"/>
          <p:cNvPicPr>
            <a:picLocks noChangeAspect="1"/>
          </p:cNvPicPr>
          <p:nvPr/>
        </p:nvPicPr>
        <p:blipFill>
          <a:blip r:embed="rId2">
            <a:duotone>
              <a:schemeClr val="bg2">
                <a:shade val="45000"/>
                <a:satMod val="135000"/>
              </a:schemeClr>
              <a:prstClr val="white"/>
            </a:duotone>
            <a:alphaModFix amt="51000"/>
            <a:extLst>
              <a:ext uri="{28A0092B-C50C-407E-A947-70E740481C1C}">
                <a14:useLocalDpi xmlns:a14="http://schemas.microsoft.com/office/drawing/2010/main" val="0"/>
              </a:ext>
            </a:extLst>
          </a:blip>
          <a:stretch>
            <a:fillRect/>
          </a:stretch>
        </p:blipFill>
        <p:spPr>
          <a:xfrm>
            <a:off x="0" y="-59765"/>
            <a:ext cx="9144000" cy="7001561"/>
          </a:xfrm>
          <a:prstGeom prst="rect">
            <a:avLst/>
          </a:prstGeom>
        </p:spPr>
      </p:pic>
      <p:sp>
        <p:nvSpPr>
          <p:cNvPr id="2" name="Title 1"/>
          <p:cNvSpPr>
            <a:spLocks noGrp="1"/>
          </p:cNvSpPr>
          <p:nvPr>
            <p:ph type="title"/>
          </p:nvPr>
        </p:nvSpPr>
        <p:spPr/>
        <p:txBody>
          <a:bodyPr>
            <a:normAutofit/>
          </a:bodyPr>
          <a:lstStyle/>
          <a:p>
            <a:r>
              <a:rPr lang="en-US" b="1" dirty="0" smtClean="0">
                <a:solidFill>
                  <a:srgbClr val="800000"/>
                </a:solidFill>
              </a:rPr>
              <a:t>Flappers (Sheiks and </a:t>
            </a:r>
            <a:r>
              <a:rPr lang="en-US" b="1" dirty="0" err="1" smtClean="0">
                <a:solidFill>
                  <a:srgbClr val="800000"/>
                </a:solidFill>
              </a:rPr>
              <a:t>Shebas</a:t>
            </a:r>
            <a:r>
              <a:rPr lang="en-US" b="1" dirty="0" smtClean="0">
                <a:solidFill>
                  <a:srgbClr val="800000"/>
                </a:solidFill>
              </a:rPr>
              <a:t>)</a:t>
            </a:r>
            <a:endParaRPr lang="en-US" b="1" dirty="0">
              <a:solidFill>
                <a:srgbClr val="800000"/>
              </a:solidFill>
            </a:endParaRPr>
          </a:p>
        </p:txBody>
      </p:sp>
      <p:sp>
        <p:nvSpPr>
          <p:cNvPr id="3" name="Content Placeholder 2"/>
          <p:cNvSpPr>
            <a:spLocks noGrp="1"/>
          </p:cNvSpPr>
          <p:nvPr>
            <p:ph idx="1"/>
          </p:nvPr>
        </p:nvSpPr>
        <p:spPr/>
        <p:txBody>
          <a:bodyPr/>
          <a:lstStyle/>
          <a:p>
            <a:r>
              <a:rPr lang="en-US" dirty="0" smtClean="0"/>
              <a:t>The term flapper had first appeared in Europe during the 1890s, meaning young prostitute. Just before WW1 Germans described (</a:t>
            </a:r>
            <a:r>
              <a:rPr lang="en-US" dirty="0" err="1" smtClean="0"/>
              <a:t>Backfisch</a:t>
            </a:r>
            <a:r>
              <a:rPr lang="en-US" dirty="0" smtClean="0"/>
              <a:t>) as an adolescent girl with boyish figure. Britain later redefined it as an independent, pleasure-seeking young women. </a:t>
            </a:r>
            <a:endParaRPr lang="en-US" dirty="0"/>
          </a:p>
          <a:p>
            <a:r>
              <a:rPr lang="en-US" dirty="0" smtClean="0"/>
              <a:t>In 1920, Hollywood produced </a:t>
            </a:r>
            <a:r>
              <a:rPr lang="en-US" i="1" dirty="0" smtClean="0"/>
              <a:t>The Flapper</a:t>
            </a:r>
            <a:r>
              <a:rPr lang="en-US" dirty="0" smtClean="0"/>
              <a:t>, becoming the object of obsession and fashion.  </a:t>
            </a:r>
            <a:endParaRPr lang="en-US" dirty="0"/>
          </a:p>
        </p:txBody>
      </p:sp>
    </p:spTree>
    <p:extLst>
      <p:ext uri="{BB962C8B-B14F-4D97-AF65-F5344CB8AC3E}">
        <p14:creationId xmlns:p14="http://schemas.microsoft.com/office/powerpoint/2010/main" val="30483353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920s-flapper-dances.jpg"/>
          <p:cNvPicPr>
            <a:picLocks noChangeAspect="1"/>
          </p:cNvPicPr>
          <p:nvPr/>
        </p:nvPicPr>
        <p:blipFill>
          <a:blip r:embed="rId2">
            <a:duotone>
              <a:schemeClr val="bg2">
                <a:shade val="45000"/>
                <a:satMod val="135000"/>
              </a:schemeClr>
              <a:prstClr val="white"/>
            </a:duotone>
            <a:alphaModFix amt="51000"/>
            <a:extLst>
              <a:ext uri="{28A0092B-C50C-407E-A947-70E740481C1C}">
                <a14:useLocalDpi xmlns:a14="http://schemas.microsoft.com/office/drawing/2010/main" val="0"/>
              </a:ext>
            </a:extLst>
          </a:blip>
          <a:stretch>
            <a:fillRect/>
          </a:stretch>
        </p:blipFill>
        <p:spPr>
          <a:xfrm>
            <a:off x="0" y="-59765"/>
            <a:ext cx="9144000" cy="7001561"/>
          </a:xfrm>
          <a:prstGeom prst="rect">
            <a:avLst/>
          </a:prstGeom>
        </p:spPr>
      </p:pic>
      <p:sp>
        <p:nvSpPr>
          <p:cNvPr id="2" name="Title 1"/>
          <p:cNvSpPr>
            <a:spLocks noGrp="1"/>
          </p:cNvSpPr>
          <p:nvPr>
            <p:ph type="title"/>
          </p:nvPr>
        </p:nvSpPr>
        <p:spPr>
          <a:xfrm>
            <a:off x="457200" y="0"/>
            <a:ext cx="8229600" cy="1143000"/>
          </a:xfrm>
        </p:spPr>
        <p:txBody>
          <a:bodyPr>
            <a:normAutofit/>
          </a:bodyPr>
          <a:lstStyle/>
          <a:p>
            <a:r>
              <a:rPr lang="en-US" b="1" dirty="0" smtClean="0">
                <a:solidFill>
                  <a:srgbClr val="800000"/>
                </a:solidFill>
              </a:rPr>
              <a:t>Flappers (Sheiks and </a:t>
            </a:r>
            <a:r>
              <a:rPr lang="en-US" b="1" dirty="0" err="1" smtClean="0">
                <a:solidFill>
                  <a:srgbClr val="800000"/>
                </a:solidFill>
              </a:rPr>
              <a:t>Shebas</a:t>
            </a:r>
            <a:r>
              <a:rPr lang="en-US" b="1" dirty="0" smtClean="0">
                <a:solidFill>
                  <a:srgbClr val="800000"/>
                </a:solidFill>
              </a:rPr>
              <a:t>)</a:t>
            </a:r>
            <a:endParaRPr lang="en-US" b="1" dirty="0">
              <a:solidFill>
                <a:srgbClr val="800000"/>
              </a:solidFill>
            </a:endParaRPr>
          </a:p>
        </p:txBody>
      </p:sp>
      <p:sp>
        <p:nvSpPr>
          <p:cNvPr id="3" name="Content Placeholder 2"/>
          <p:cNvSpPr>
            <a:spLocks noGrp="1"/>
          </p:cNvSpPr>
          <p:nvPr>
            <p:ph idx="1"/>
          </p:nvPr>
        </p:nvSpPr>
        <p:spPr>
          <a:xfrm>
            <a:off x="457200" y="1125678"/>
            <a:ext cx="8229600" cy="3367443"/>
          </a:xfrm>
        </p:spPr>
        <p:txBody>
          <a:bodyPr>
            <a:normAutofit fontScale="85000" lnSpcReduction="20000"/>
          </a:bodyPr>
          <a:lstStyle/>
          <a:p>
            <a:r>
              <a:rPr lang="en-US" dirty="0" smtClean="0"/>
              <a:t>In 1921 </a:t>
            </a:r>
            <a:r>
              <a:rPr lang="en-US" i="1" dirty="0" smtClean="0"/>
              <a:t>The </a:t>
            </a:r>
            <a:r>
              <a:rPr lang="en-US" i="1" dirty="0" err="1" smtClean="0"/>
              <a:t>Skeik</a:t>
            </a:r>
            <a:r>
              <a:rPr lang="en-US" dirty="0" smtClean="0"/>
              <a:t>, a torrid tale of a tabooed love affair between an English noblewomen and a sadistic Arab was released along with </a:t>
            </a:r>
            <a:r>
              <a:rPr lang="en-US" i="1" dirty="0" smtClean="0"/>
              <a:t>The Four Horsemen of the Apocalypse </a:t>
            </a:r>
            <a:r>
              <a:rPr lang="en-US" dirty="0" smtClean="0"/>
              <a:t>offering a new, completely un-American masculinity.</a:t>
            </a:r>
          </a:p>
          <a:p>
            <a:r>
              <a:rPr lang="en-US" dirty="0" smtClean="0"/>
              <a:t>Youth  were caught between exploitation and condemnation, between pleasure and puritanism, the 1920s generation were early victims of their country’s contradictory attitudes. </a:t>
            </a:r>
            <a:endParaRPr lang="en-US" dirty="0"/>
          </a:p>
        </p:txBody>
      </p:sp>
      <p:pic>
        <p:nvPicPr>
          <p:cNvPr id="4" name="Picture 3" descr="Explota-satélit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71" y="4203451"/>
            <a:ext cx="3869765" cy="2579843"/>
          </a:xfrm>
          <a:prstGeom prst="rect">
            <a:avLst/>
          </a:prstGeom>
        </p:spPr>
      </p:pic>
      <p:pic>
        <p:nvPicPr>
          <p:cNvPr id="5" name="Picture 4" descr="FourHorsemen.3WEB.jpg"/>
          <p:cNvPicPr>
            <a:picLocks noChangeAspect="1"/>
          </p:cNvPicPr>
          <p:nvPr/>
        </p:nvPicPr>
        <p:blipFill rotWithShape="1">
          <a:blip r:embed="rId4">
            <a:extLst>
              <a:ext uri="{28A0092B-C50C-407E-A947-70E740481C1C}">
                <a14:useLocalDpi xmlns:a14="http://schemas.microsoft.com/office/drawing/2010/main" val="0"/>
              </a:ext>
            </a:extLst>
          </a:blip>
          <a:srcRect r="33060"/>
          <a:stretch/>
        </p:blipFill>
        <p:spPr>
          <a:xfrm>
            <a:off x="5410640" y="4203451"/>
            <a:ext cx="2418173" cy="2508659"/>
          </a:xfrm>
          <a:prstGeom prst="rect">
            <a:avLst/>
          </a:prstGeom>
        </p:spPr>
      </p:pic>
    </p:spTree>
    <p:extLst>
      <p:ext uri="{BB962C8B-B14F-4D97-AF65-F5344CB8AC3E}">
        <p14:creationId xmlns:p14="http://schemas.microsoft.com/office/powerpoint/2010/main" val="25876590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ndesarchiv_Bild_183-J28536,_Volkssturm,_Einsatz_einer_Hitler-Jugend-Kompanie.jpg"/>
          <p:cNvPicPr>
            <a:picLocks noChangeAspect="1"/>
          </p:cNvPicPr>
          <p:nvPr/>
        </p:nvPicPr>
        <p:blipFill>
          <a:blip r:embed="rId2">
            <a:duotone>
              <a:schemeClr val="bg2">
                <a:shade val="45000"/>
                <a:satMod val="135000"/>
              </a:schemeClr>
              <a:prstClr val="white"/>
            </a:duotone>
            <a:alphaModFix amt="5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b="1" dirty="0" smtClean="0">
                <a:solidFill>
                  <a:srgbClr val="800000"/>
                </a:solidFill>
              </a:rPr>
              <a:t>Hitler Youth</a:t>
            </a:r>
            <a:br>
              <a:rPr lang="en-US" b="1" dirty="0" smtClean="0">
                <a:solidFill>
                  <a:srgbClr val="800000"/>
                </a:solidFill>
              </a:rPr>
            </a:br>
            <a:r>
              <a:rPr lang="en-US" b="1" dirty="0" smtClean="0">
                <a:solidFill>
                  <a:srgbClr val="800000"/>
                </a:solidFill>
              </a:rPr>
              <a:t>1930-1939</a:t>
            </a:r>
            <a:endParaRPr lang="en-US" b="1" dirty="0">
              <a:solidFill>
                <a:srgbClr val="800000"/>
              </a:solidFill>
            </a:endParaRPr>
          </a:p>
        </p:txBody>
      </p:sp>
      <p:pic>
        <p:nvPicPr>
          <p:cNvPr id="5" name="Content Placeholder 4" descr="Bundesarchiv_Bild_147-0510,_Berlin,_Lustgarten,_Kundgebung_der_HJ.jpg"/>
          <p:cNvPicPr>
            <a:picLocks noGrp="1" noChangeAspect="1"/>
          </p:cNvPicPr>
          <p:nvPr>
            <p:ph idx="1"/>
          </p:nvPr>
        </p:nvPicPr>
        <p:blipFill>
          <a:blip r:embed="rId3">
            <a:extLst>
              <a:ext uri="{28A0092B-C50C-407E-A947-70E740481C1C}">
                <a14:useLocalDpi xmlns:a14="http://schemas.microsoft.com/office/drawing/2010/main" val="0"/>
              </a:ext>
            </a:extLst>
          </a:blip>
          <a:srcRect l="-84441" r="-84441"/>
          <a:stretch>
            <a:fillRect/>
          </a:stretch>
        </p:blipFill>
        <p:spPr>
          <a:xfrm>
            <a:off x="-110565" y="1600200"/>
            <a:ext cx="9560306" cy="5257800"/>
          </a:xfrm>
        </p:spPr>
      </p:pic>
    </p:spTree>
    <p:extLst>
      <p:ext uri="{BB962C8B-B14F-4D97-AF65-F5344CB8AC3E}">
        <p14:creationId xmlns:p14="http://schemas.microsoft.com/office/powerpoint/2010/main" val="32892766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undesarchiv_Bild_183-J28536,_Volkssturm,_Einsatz_einer_Hitler-Jugend-Kompanie.jpg"/>
          <p:cNvPicPr>
            <a:picLocks noChangeAspect="1"/>
          </p:cNvPicPr>
          <p:nvPr/>
        </p:nvPicPr>
        <p:blipFill>
          <a:blip r:embed="rId2">
            <a:duotone>
              <a:schemeClr val="bg2">
                <a:shade val="45000"/>
                <a:satMod val="135000"/>
              </a:schemeClr>
              <a:prstClr val="white"/>
            </a:duotone>
            <a:alphaModFix amt="5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b="1" dirty="0" smtClean="0">
                <a:solidFill>
                  <a:srgbClr val="800000"/>
                </a:solidFill>
              </a:rPr>
              <a:t>Hitler Youth</a:t>
            </a:r>
            <a:endParaRPr lang="en-US" b="1" dirty="0">
              <a:solidFill>
                <a:srgbClr val="800000"/>
              </a:solidFill>
            </a:endParaRPr>
          </a:p>
        </p:txBody>
      </p:sp>
      <p:sp>
        <p:nvSpPr>
          <p:cNvPr id="3" name="Content Placeholder 2"/>
          <p:cNvSpPr>
            <a:spLocks noGrp="1"/>
          </p:cNvSpPr>
          <p:nvPr>
            <p:ph idx="1"/>
          </p:nvPr>
        </p:nvSpPr>
        <p:spPr/>
        <p:txBody>
          <a:bodyPr>
            <a:normAutofit fontScale="92500"/>
          </a:bodyPr>
          <a:lstStyle/>
          <a:p>
            <a:r>
              <a:rPr lang="en-US" dirty="0" smtClean="0"/>
              <a:t>The 1920s generation had been seen as cynical, pleasure-driven, and materialist. Those coming of age during the 1930s were mobilized by one overwhelming agenda: to overturn capitalism. </a:t>
            </a:r>
            <a:endParaRPr lang="en-US" dirty="0"/>
          </a:p>
          <a:p>
            <a:r>
              <a:rPr lang="en-US" dirty="0" smtClean="0"/>
              <a:t>Hitler Youth attracted German impoverished middle class youth. Combining xenophobia and racial mysticism with the hypnotic power of mass media, Adolf Hitler began his campaign to capture Germany’s younger generation. </a:t>
            </a:r>
            <a:endParaRPr lang="en-US" dirty="0"/>
          </a:p>
        </p:txBody>
      </p:sp>
    </p:spTree>
    <p:extLst>
      <p:ext uri="{BB962C8B-B14F-4D97-AF65-F5344CB8AC3E}">
        <p14:creationId xmlns:p14="http://schemas.microsoft.com/office/powerpoint/2010/main" val="11025391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a05055f71c50f8756084727dcb30c6.jpg"/>
          <p:cNvPicPr>
            <a:picLocks noChangeAspect="1"/>
          </p:cNvPicPr>
          <p:nvPr/>
        </p:nvPicPr>
        <p:blipFill>
          <a:blip r:embed="rId2">
            <a:duotone>
              <a:schemeClr val="bg2">
                <a:shade val="45000"/>
                <a:satMod val="135000"/>
              </a:schemeClr>
              <a:prstClr val="white"/>
            </a:duotone>
            <a:alphaModFix amt="56000"/>
            <a:extLst>
              <a:ext uri="{28A0092B-C50C-407E-A947-70E740481C1C}">
                <a14:useLocalDpi xmlns:a14="http://schemas.microsoft.com/office/drawing/2010/main" val="0"/>
              </a:ext>
            </a:extLst>
          </a:blip>
          <a:stretch>
            <a:fillRect/>
          </a:stretch>
        </p:blipFill>
        <p:spPr>
          <a:xfrm>
            <a:off x="0" y="0"/>
            <a:ext cx="9144000" cy="7118902"/>
          </a:xfrm>
          <a:prstGeom prst="rect">
            <a:avLst/>
          </a:prstGeom>
        </p:spPr>
      </p:pic>
      <p:sp>
        <p:nvSpPr>
          <p:cNvPr id="2" name="Title 1"/>
          <p:cNvSpPr>
            <a:spLocks noGrp="1"/>
          </p:cNvSpPr>
          <p:nvPr>
            <p:ph type="title"/>
          </p:nvPr>
        </p:nvSpPr>
        <p:spPr/>
        <p:txBody>
          <a:bodyPr/>
          <a:lstStyle/>
          <a:p>
            <a:r>
              <a:rPr lang="en-US" b="1" dirty="0" smtClean="0">
                <a:solidFill>
                  <a:srgbClr val="800000"/>
                </a:solidFill>
              </a:rPr>
              <a:t>Jitterbugs</a:t>
            </a:r>
            <a:endParaRPr lang="en-US" b="1" dirty="0">
              <a:solidFill>
                <a:srgbClr val="800000"/>
              </a:solidFill>
            </a:endParaRPr>
          </a:p>
        </p:txBody>
      </p:sp>
      <p:pic>
        <p:nvPicPr>
          <p:cNvPr id="5" name="Content Placeholder 4" descr="Dancing_the_jitterbug.jpg"/>
          <p:cNvPicPr>
            <a:picLocks noGrp="1" noChangeAspect="1"/>
          </p:cNvPicPr>
          <p:nvPr>
            <p:ph idx="1"/>
          </p:nvPr>
        </p:nvPicPr>
        <p:blipFill>
          <a:blip r:embed="rId3">
            <a:extLst>
              <a:ext uri="{28A0092B-C50C-407E-A947-70E740481C1C}">
                <a14:useLocalDpi xmlns:a14="http://schemas.microsoft.com/office/drawing/2010/main" val="0"/>
              </a:ext>
            </a:extLst>
          </a:blip>
          <a:srcRect l="-34409" r="-34409"/>
          <a:stretch>
            <a:fillRect/>
          </a:stretch>
        </p:blipFill>
        <p:spPr>
          <a:xfrm>
            <a:off x="-330152" y="1417638"/>
            <a:ext cx="9348906" cy="5141538"/>
          </a:xfrm>
        </p:spPr>
      </p:pic>
    </p:spTree>
    <p:extLst>
      <p:ext uri="{BB962C8B-B14F-4D97-AF65-F5344CB8AC3E}">
        <p14:creationId xmlns:p14="http://schemas.microsoft.com/office/powerpoint/2010/main" val="34369281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a05055f71c50f8756084727dcb30c6.jpg"/>
          <p:cNvPicPr>
            <a:picLocks noChangeAspect="1"/>
          </p:cNvPicPr>
          <p:nvPr/>
        </p:nvPicPr>
        <p:blipFill>
          <a:blip r:embed="rId2">
            <a:duotone>
              <a:schemeClr val="bg2">
                <a:shade val="45000"/>
                <a:satMod val="135000"/>
              </a:schemeClr>
              <a:prstClr val="white"/>
            </a:duotone>
            <a:alphaModFix amt="56000"/>
            <a:extLst>
              <a:ext uri="{28A0092B-C50C-407E-A947-70E740481C1C}">
                <a14:useLocalDpi xmlns:a14="http://schemas.microsoft.com/office/drawing/2010/main" val="0"/>
              </a:ext>
            </a:extLst>
          </a:blip>
          <a:stretch>
            <a:fillRect/>
          </a:stretch>
        </p:blipFill>
        <p:spPr>
          <a:xfrm>
            <a:off x="0" y="0"/>
            <a:ext cx="9144000" cy="7118902"/>
          </a:xfrm>
          <a:prstGeom prst="rect">
            <a:avLst/>
          </a:prstGeom>
        </p:spPr>
      </p:pic>
      <p:sp>
        <p:nvSpPr>
          <p:cNvPr id="2" name="Title 1"/>
          <p:cNvSpPr>
            <a:spLocks noGrp="1"/>
          </p:cNvSpPr>
          <p:nvPr>
            <p:ph type="title"/>
          </p:nvPr>
        </p:nvSpPr>
        <p:spPr/>
        <p:txBody>
          <a:bodyPr/>
          <a:lstStyle/>
          <a:p>
            <a:r>
              <a:rPr lang="en-US" dirty="0" smtClean="0"/>
              <a:t>Jitterbugs</a:t>
            </a:r>
            <a:endParaRPr lang="en-US" dirty="0"/>
          </a:p>
        </p:txBody>
      </p:sp>
      <p:sp>
        <p:nvSpPr>
          <p:cNvPr id="3" name="Content Placeholder 2"/>
          <p:cNvSpPr>
            <a:spLocks noGrp="1"/>
          </p:cNvSpPr>
          <p:nvPr>
            <p:ph idx="1"/>
          </p:nvPr>
        </p:nvSpPr>
        <p:spPr/>
        <p:txBody>
          <a:bodyPr>
            <a:normAutofit fontScale="92500" lnSpcReduction="10000"/>
          </a:bodyPr>
          <a:lstStyle/>
          <a:p>
            <a:pPr>
              <a:lnSpc>
                <a:spcPct val="110000"/>
              </a:lnSpc>
              <a:spcBef>
                <a:spcPts val="0"/>
              </a:spcBef>
              <a:spcAft>
                <a:spcPts val="1200"/>
              </a:spcAft>
            </a:pPr>
            <a:r>
              <a:rPr lang="en-US" dirty="0" smtClean="0"/>
              <a:t>The popularity of swing was stimulated by radio. With swing, the tempo of life sped up and ushered in a new adolescent world with its own slang, magazines, fashions, and heroes. Rejecting the twenties model of strict rhythm dancing, this generation replaced grace and flow with raw spasmodic energy. </a:t>
            </a:r>
          </a:p>
          <a:p>
            <a:pPr>
              <a:lnSpc>
                <a:spcPct val="110000"/>
              </a:lnSpc>
              <a:spcBef>
                <a:spcPts val="0"/>
              </a:spcBef>
              <a:spcAft>
                <a:spcPts val="1200"/>
              </a:spcAft>
            </a:pPr>
            <a:r>
              <a:rPr lang="en-US" dirty="0" smtClean="0"/>
              <a:t>Youth and bands were more likely to be racially mixed.  </a:t>
            </a:r>
            <a:endParaRPr lang="en-US" dirty="0"/>
          </a:p>
        </p:txBody>
      </p:sp>
    </p:spTree>
    <p:extLst>
      <p:ext uri="{BB962C8B-B14F-4D97-AF65-F5344CB8AC3E}">
        <p14:creationId xmlns:p14="http://schemas.microsoft.com/office/powerpoint/2010/main" val="7191967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8oud00z.jpg"/>
          <p:cNvPicPr>
            <a:picLocks noChangeAspect="1"/>
          </p:cNvPicPr>
          <p:nvPr/>
        </p:nvPicPr>
        <p:blipFill>
          <a:blip r:embed="rId2">
            <a:duotone>
              <a:schemeClr val="bg2">
                <a:shade val="45000"/>
                <a:satMod val="135000"/>
              </a:schemeClr>
              <a:prstClr val="white"/>
            </a:duotone>
            <a:alphaModFix amt="56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fontScale="90000"/>
          </a:bodyPr>
          <a:lstStyle/>
          <a:p>
            <a:r>
              <a:rPr lang="en-US" b="1" dirty="0" smtClean="0">
                <a:solidFill>
                  <a:srgbClr val="800000"/>
                </a:solidFill>
              </a:rPr>
              <a:t>Sub-Debs</a:t>
            </a:r>
            <a:br>
              <a:rPr lang="en-US" b="1" dirty="0" smtClean="0">
                <a:solidFill>
                  <a:srgbClr val="800000"/>
                </a:solidFill>
              </a:rPr>
            </a:br>
            <a:r>
              <a:rPr lang="en-US" b="1" dirty="0" smtClean="0">
                <a:solidFill>
                  <a:srgbClr val="800000"/>
                </a:solidFill>
              </a:rPr>
              <a:t>1939-1943</a:t>
            </a:r>
            <a:endParaRPr lang="en-US" b="1" dirty="0">
              <a:solidFill>
                <a:srgbClr val="800000"/>
              </a:solidFill>
            </a:endParaRPr>
          </a:p>
        </p:txBody>
      </p:sp>
      <p:pic>
        <p:nvPicPr>
          <p:cNvPr id="5" name="Content Placeholder 4" descr="6a00d834515a1f69e2012876572e91970c.jpg"/>
          <p:cNvPicPr>
            <a:picLocks noGrp="1" noChangeAspect="1"/>
          </p:cNvPicPr>
          <p:nvPr>
            <p:ph idx="1"/>
          </p:nvPr>
        </p:nvPicPr>
        <p:blipFill>
          <a:blip r:embed="rId3">
            <a:extLst>
              <a:ext uri="{28A0092B-C50C-407E-A947-70E740481C1C}">
                <a14:useLocalDpi xmlns:a14="http://schemas.microsoft.com/office/drawing/2010/main" val="0"/>
              </a:ext>
            </a:extLst>
          </a:blip>
          <a:srcRect l="-68840" r="-68840"/>
          <a:stretch>
            <a:fillRect/>
          </a:stretch>
        </p:blipFill>
        <p:spPr>
          <a:xfrm>
            <a:off x="-85643" y="1600200"/>
            <a:ext cx="9370132" cy="5153212"/>
          </a:xfrm>
        </p:spPr>
      </p:pic>
    </p:spTree>
    <p:extLst>
      <p:ext uri="{BB962C8B-B14F-4D97-AF65-F5344CB8AC3E}">
        <p14:creationId xmlns:p14="http://schemas.microsoft.com/office/powerpoint/2010/main" val="3310669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8oud00z.jpg"/>
          <p:cNvPicPr>
            <a:picLocks noChangeAspect="1"/>
          </p:cNvPicPr>
          <p:nvPr/>
        </p:nvPicPr>
        <p:blipFill>
          <a:blip r:embed="rId2">
            <a:duotone>
              <a:schemeClr val="bg2">
                <a:shade val="45000"/>
                <a:satMod val="135000"/>
              </a:schemeClr>
              <a:prstClr val="white"/>
            </a:duotone>
            <a:alphaModFix amt="56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normAutofit/>
          </a:bodyPr>
          <a:lstStyle/>
          <a:p>
            <a:r>
              <a:rPr lang="en-US" b="1" dirty="0" smtClean="0"/>
              <a:t>Sub-Debs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The American education shaped this youth class. It created a mixture of age-group organization and social blending, seasoned with the country’s insistence on the striving for success: To be successful is to be loved, to be loved is to be successful. </a:t>
            </a:r>
          </a:p>
          <a:p>
            <a:r>
              <a:rPr lang="en-US" dirty="0" smtClean="0"/>
              <a:t>The conformist adolescent culture was centered around cliques which assumed an overwhelming importance in life, so much so that group loyalties usually triumphed the conflicts the clique and family, school, and neighborhood.  </a:t>
            </a:r>
            <a:endParaRPr lang="en-US" dirty="0"/>
          </a:p>
        </p:txBody>
      </p:sp>
    </p:spTree>
    <p:extLst>
      <p:ext uri="{BB962C8B-B14F-4D97-AF65-F5344CB8AC3E}">
        <p14:creationId xmlns:p14="http://schemas.microsoft.com/office/powerpoint/2010/main" val="15410565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k-zoot-suit-riots-LOC-E.jpeg"/>
          <p:cNvPicPr>
            <a:picLocks noChangeAspect="1"/>
          </p:cNvPicPr>
          <p:nvPr/>
        </p:nvPicPr>
        <p:blipFill>
          <a:blip r:embed="rId2">
            <a:duotone>
              <a:schemeClr val="bg2">
                <a:shade val="45000"/>
                <a:satMod val="135000"/>
              </a:schemeClr>
              <a:prstClr val="white"/>
            </a:duotone>
            <a:alphaModFix amt="52000"/>
            <a:extLst>
              <a:ext uri="{28A0092B-C50C-407E-A947-70E740481C1C}">
                <a14:useLocalDpi xmlns:a14="http://schemas.microsoft.com/office/drawing/2010/main" val="0"/>
              </a:ext>
            </a:extLst>
          </a:blip>
          <a:stretch>
            <a:fillRect/>
          </a:stretch>
        </p:blipFill>
        <p:spPr>
          <a:xfrm>
            <a:off x="-1" y="0"/>
            <a:ext cx="9184749" cy="6858000"/>
          </a:xfrm>
          <a:prstGeom prst="rect">
            <a:avLst/>
          </a:prstGeom>
        </p:spPr>
      </p:pic>
      <p:sp>
        <p:nvSpPr>
          <p:cNvPr id="2" name="Title 1"/>
          <p:cNvSpPr>
            <a:spLocks noGrp="1"/>
          </p:cNvSpPr>
          <p:nvPr>
            <p:ph type="title"/>
          </p:nvPr>
        </p:nvSpPr>
        <p:spPr/>
        <p:txBody>
          <a:bodyPr/>
          <a:lstStyle/>
          <a:p>
            <a:r>
              <a:rPr lang="en-US" b="1" dirty="0" smtClean="0">
                <a:solidFill>
                  <a:srgbClr val="800000"/>
                </a:solidFill>
              </a:rPr>
              <a:t>Zoot-</a:t>
            </a:r>
            <a:r>
              <a:rPr lang="en-US" b="1" dirty="0" err="1" smtClean="0">
                <a:solidFill>
                  <a:srgbClr val="800000"/>
                </a:solidFill>
              </a:rPr>
              <a:t>Suiters</a:t>
            </a:r>
            <a:endParaRPr lang="en-US" b="1" dirty="0">
              <a:solidFill>
                <a:srgbClr val="800000"/>
              </a:solidFill>
            </a:endParaRPr>
          </a:p>
        </p:txBody>
      </p:sp>
      <p:pic>
        <p:nvPicPr>
          <p:cNvPr id="5" name="Content Placeholder 4" descr="zoot_suits.jpg"/>
          <p:cNvPicPr>
            <a:picLocks noGrp="1" noChangeAspect="1"/>
          </p:cNvPicPr>
          <p:nvPr>
            <p:ph idx="1"/>
          </p:nvPr>
        </p:nvPicPr>
        <p:blipFill>
          <a:blip r:embed="rId3">
            <a:extLst>
              <a:ext uri="{28A0092B-C50C-407E-A947-70E740481C1C}">
                <a14:useLocalDpi xmlns:a14="http://schemas.microsoft.com/office/drawing/2010/main" val="0"/>
              </a:ext>
            </a:extLst>
          </a:blip>
          <a:srcRect t="15570" b="15570"/>
          <a:stretch>
            <a:fillRect/>
          </a:stretch>
        </p:blipFill>
        <p:spPr/>
      </p:pic>
    </p:spTree>
    <p:extLst>
      <p:ext uri="{BB962C8B-B14F-4D97-AF65-F5344CB8AC3E}">
        <p14:creationId xmlns:p14="http://schemas.microsoft.com/office/powerpoint/2010/main" val="29593437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sk-zoot-suit-riots-LOC-E.jpeg"/>
          <p:cNvPicPr>
            <a:picLocks noChangeAspect="1"/>
          </p:cNvPicPr>
          <p:nvPr/>
        </p:nvPicPr>
        <p:blipFill>
          <a:blip r:embed="rId2">
            <a:duotone>
              <a:schemeClr val="bg2">
                <a:shade val="45000"/>
                <a:satMod val="135000"/>
              </a:schemeClr>
              <a:prstClr val="white"/>
            </a:duotone>
            <a:alphaModFix amt="52000"/>
            <a:extLst>
              <a:ext uri="{28A0092B-C50C-407E-A947-70E740481C1C}">
                <a14:useLocalDpi xmlns:a14="http://schemas.microsoft.com/office/drawing/2010/main" val="0"/>
              </a:ext>
            </a:extLst>
          </a:blip>
          <a:stretch>
            <a:fillRect/>
          </a:stretch>
        </p:blipFill>
        <p:spPr>
          <a:xfrm>
            <a:off x="-1" y="0"/>
            <a:ext cx="9184749" cy="6858000"/>
          </a:xfrm>
          <a:prstGeom prst="rect">
            <a:avLst/>
          </a:prstGeom>
        </p:spPr>
      </p:pic>
      <p:sp>
        <p:nvSpPr>
          <p:cNvPr id="2" name="Title 1"/>
          <p:cNvSpPr>
            <a:spLocks noGrp="1"/>
          </p:cNvSpPr>
          <p:nvPr>
            <p:ph type="title"/>
          </p:nvPr>
        </p:nvSpPr>
        <p:spPr/>
        <p:txBody>
          <a:bodyPr/>
          <a:lstStyle/>
          <a:p>
            <a:r>
              <a:rPr lang="en-US" dirty="0" smtClean="0"/>
              <a:t>Zoot-</a:t>
            </a:r>
            <a:r>
              <a:rPr lang="en-US" smtClean="0"/>
              <a:t>Suiters</a:t>
            </a:r>
            <a:endParaRPr lang="en-US"/>
          </a:p>
        </p:txBody>
      </p:sp>
      <p:sp>
        <p:nvSpPr>
          <p:cNvPr id="3" name="Content Placeholder 2"/>
          <p:cNvSpPr>
            <a:spLocks noGrp="1"/>
          </p:cNvSpPr>
          <p:nvPr>
            <p:ph idx="1"/>
          </p:nvPr>
        </p:nvSpPr>
        <p:spPr>
          <a:xfrm>
            <a:off x="457200" y="1225176"/>
            <a:ext cx="8229600" cy="5468471"/>
          </a:xfrm>
        </p:spPr>
        <p:txBody>
          <a:bodyPr>
            <a:normAutofit fontScale="70000" lnSpcReduction="20000"/>
          </a:bodyPr>
          <a:lstStyle/>
          <a:p>
            <a:pPr>
              <a:lnSpc>
                <a:spcPct val="120000"/>
              </a:lnSpc>
              <a:spcBef>
                <a:spcPts val="0"/>
              </a:spcBef>
              <a:spcAft>
                <a:spcPts val="1200"/>
              </a:spcAft>
            </a:pPr>
            <a:r>
              <a:rPr lang="en-US" sz="3400" dirty="0" smtClean="0">
                <a:latin typeface="Times New Roman"/>
                <a:cs typeface="Times New Roman"/>
              </a:rPr>
              <a:t>Zoot-</a:t>
            </a:r>
            <a:r>
              <a:rPr lang="en-US" sz="3400" dirty="0" err="1" smtClean="0">
                <a:latin typeface="Times New Roman"/>
                <a:cs typeface="Times New Roman"/>
              </a:rPr>
              <a:t>suiters</a:t>
            </a:r>
            <a:r>
              <a:rPr lang="en-US" sz="3400" dirty="0" smtClean="0">
                <a:latin typeface="Times New Roman"/>
                <a:cs typeface="Times New Roman"/>
              </a:rPr>
              <a:t> displayed their difference through their costume, but they were not outcast by choice. As recent immigrants, these young Mexican Americans recast the perennial second-generation problem in a new guise. Many of their parents had arrived in SoCal during the 1920s to work in the mines and on the farms, but the Depression had forced them to relocate into the inner urban areas of LA. Debarred from many jobs and most amenities, young Mexican Americans began to form neighborhood gangs in the late 1930s. </a:t>
            </a:r>
          </a:p>
          <a:p>
            <a:pPr>
              <a:lnSpc>
                <a:spcPct val="120000"/>
              </a:lnSpc>
              <a:spcBef>
                <a:spcPts val="0"/>
              </a:spcBef>
              <a:spcAft>
                <a:spcPts val="1200"/>
              </a:spcAft>
            </a:pPr>
            <a:r>
              <a:rPr lang="en-US" sz="3400" dirty="0" smtClean="0">
                <a:latin typeface="Times New Roman"/>
                <a:cs typeface="Times New Roman"/>
              </a:rPr>
              <a:t>They were caught between their parents culture, where “a boy of sixteen was ready to assume responsibilities of family and a life in the community,” and American society, which sought to prolong adolescence. They rebelled against both cultures. </a:t>
            </a:r>
          </a:p>
          <a:p>
            <a:endParaRPr lang="en-US" dirty="0"/>
          </a:p>
        </p:txBody>
      </p:sp>
    </p:spTree>
    <p:extLst>
      <p:ext uri="{BB962C8B-B14F-4D97-AF65-F5344CB8AC3E}">
        <p14:creationId xmlns:p14="http://schemas.microsoft.com/office/powerpoint/2010/main" val="10180722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thirteen.org/tenement/jpeg/WPAstreet.jpg"/>
          <p:cNvPicPr>
            <a:picLocks noChangeAspect="1" noChangeArrowheads="1"/>
          </p:cNvPicPr>
          <p:nvPr/>
        </p:nvPicPr>
        <p:blipFill>
          <a:blip r:embed="rId2">
            <a:duotone>
              <a:schemeClr val="bg2">
                <a:shade val="45000"/>
                <a:satMod val="135000"/>
              </a:schemeClr>
              <a:prstClr val="white"/>
            </a:duotone>
            <a:lum bright="11000" contrast="21000"/>
          </a:blip>
          <a:srcRect/>
          <a:stretch>
            <a:fillRect/>
          </a:stretch>
        </p:blipFill>
        <p:spPr bwMode="auto">
          <a:xfrm>
            <a:off x="0" y="0"/>
            <a:ext cx="9144000" cy="7236477"/>
          </a:xfrm>
          <a:prstGeom prst="rect">
            <a:avLst/>
          </a:prstGeom>
          <a:noFill/>
        </p:spPr>
      </p:pic>
      <p:sp>
        <p:nvSpPr>
          <p:cNvPr id="2" name="Title 1"/>
          <p:cNvSpPr>
            <a:spLocks noGrp="1"/>
          </p:cNvSpPr>
          <p:nvPr>
            <p:ph type="title"/>
          </p:nvPr>
        </p:nvSpPr>
        <p:spPr/>
        <p:txBody>
          <a:bodyPr>
            <a:noAutofit/>
          </a:bodyPr>
          <a:lstStyle/>
          <a:p>
            <a:r>
              <a:rPr lang="en-US" sz="4800" b="1" dirty="0" smtClean="0">
                <a:solidFill>
                  <a:srgbClr val="C00000"/>
                </a:solidFill>
              </a:rPr>
              <a:t>Hooligans</a:t>
            </a:r>
            <a:br>
              <a:rPr lang="en-US" sz="4800" b="1" dirty="0" smtClean="0">
                <a:solidFill>
                  <a:srgbClr val="C00000"/>
                </a:solidFill>
              </a:rPr>
            </a:br>
            <a:r>
              <a:rPr lang="en-US" sz="4800" b="1" dirty="0" smtClean="0">
                <a:solidFill>
                  <a:srgbClr val="C00000"/>
                </a:solidFill>
              </a:rPr>
              <a:t>1875-1904</a:t>
            </a:r>
            <a:endParaRPr lang="en-US" sz="4800" b="1" dirty="0">
              <a:solidFill>
                <a:srgbClr val="C00000"/>
              </a:solidFill>
            </a:endParaRPr>
          </a:p>
        </p:txBody>
      </p:sp>
      <p:pic>
        <p:nvPicPr>
          <p:cNvPr id="4" name="Content Placeholder 3" descr="170px-Scuttler.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94363" y="1902763"/>
            <a:ext cx="2355273" cy="3920836"/>
          </a:xfrm>
        </p:spPr>
      </p:pic>
    </p:spTree>
    <p:extLst>
      <p:ext uri="{BB962C8B-B14F-4D97-AF65-F5344CB8AC3E}">
        <p14:creationId xmlns:p14="http://schemas.microsoft.com/office/powerpoint/2010/main" val="25038449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60f2c780c53632e7f5de9540233a4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352" y="-24903"/>
            <a:ext cx="5162177" cy="6882903"/>
          </a:xfrm>
          <a:prstGeom prst="rect">
            <a:avLst/>
          </a:prstGeom>
        </p:spPr>
      </p:pic>
      <p:sp>
        <p:nvSpPr>
          <p:cNvPr id="8" name="TextBox 7"/>
          <p:cNvSpPr txBox="1"/>
          <p:nvPr/>
        </p:nvSpPr>
        <p:spPr>
          <a:xfrm>
            <a:off x="6350002" y="2106704"/>
            <a:ext cx="2644588" cy="1200328"/>
          </a:xfrm>
          <a:prstGeom prst="rect">
            <a:avLst/>
          </a:prstGeom>
          <a:noFill/>
        </p:spPr>
        <p:txBody>
          <a:bodyPr wrap="square" rtlCol="0">
            <a:spAutoFit/>
          </a:bodyPr>
          <a:lstStyle/>
          <a:p>
            <a:pPr algn="ctr"/>
            <a:r>
              <a:rPr lang="en-US" sz="2400" b="1" dirty="0" smtClean="0"/>
              <a:t>The First Issue of Seventeen</a:t>
            </a:r>
          </a:p>
          <a:p>
            <a:pPr algn="ctr"/>
            <a:r>
              <a:rPr lang="en-US" sz="2400" b="1" dirty="0" smtClean="0"/>
              <a:t>September 1944</a:t>
            </a:r>
            <a:endParaRPr lang="en-US" sz="2400" b="1" dirty="0"/>
          </a:p>
        </p:txBody>
      </p:sp>
    </p:spTree>
    <p:extLst>
      <p:ext uri="{BB962C8B-B14F-4D97-AF65-F5344CB8AC3E}">
        <p14:creationId xmlns:p14="http://schemas.microsoft.com/office/powerpoint/2010/main" val="1082819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77324-004-7E1285A0.jpg"/>
          <p:cNvPicPr>
            <a:picLocks noChangeAspect="1"/>
          </p:cNvPicPr>
          <p:nvPr/>
        </p:nvPicPr>
        <p:blipFill>
          <a:blip r:embed="rId2">
            <a:duotone>
              <a:schemeClr val="bg2">
                <a:shade val="45000"/>
                <a:satMod val="135000"/>
              </a:schemeClr>
              <a:prstClr val="white"/>
            </a:duotone>
            <a:alphaModFix amt="54000"/>
            <a:extLst>
              <a:ext uri="{28A0092B-C50C-407E-A947-70E740481C1C}">
                <a14:useLocalDpi xmlns:a14="http://schemas.microsoft.com/office/drawing/2010/main" val="0"/>
              </a:ext>
            </a:extLst>
          </a:blip>
          <a:stretch>
            <a:fillRect/>
          </a:stretch>
        </p:blipFill>
        <p:spPr>
          <a:xfrm>
            <a:off x="-614313" y="0"/>
            <a:ext cx="10362363" cy="6858000"/>
          </a:xfrm>
          <a:prstGeom prst="rect">
            <a:avLst/>
          </a:prstGeom>
        </p:spPr>
      </p:pic>
      <p:sp>
        <p:nvSpPr>
          <p:cNvPr id="2" name="Title 1"/>
          <p:cNvSpPr>
            <a:spLocks noGrp="1"/>
          </p:cNvSpPr>
          <p:nvPr>
            <p:ph type="title"/>
          </p:nvPr>
        </p:nvSpPr>
        <p:spPr/>
        <p:txBody>
          <a:bodyPr>
            <a:normAutofit fontScale="90000"/>
          </a:bodyPr>
          <a:lstStyle/>
          <a:p>
            <a:r>
              <a:rPr lang="en-US" b="1" dirty="0">
                <a:solidFill>
                  <a:srgbClr val="800000"/>
                </a:solidFill>
              </a:rPr>
              <a:t>Hippies</a:t>
            </a:r>
            <a:br>
              <a:rPr lang="en-US" b="1" dirty="0">
                <a:solidFill>
                  <a:srgbClr val="800000"/>
                </a:solidFill>
              </a:rPr>
            </a:br>
            <a:r>
              <a:rPr lang="en-US" b="1" dirty="0">
                <a:solidFill>
                  <a:srgbClr val="800000"/>
                </a:solidFill>
              </a:rPr>
              <a:t>1958-1970</a:t>
            </a:r>
          </a:p>
        </p:txBody>
      </p:sp>
      <p:pic>
        <p:nvPicPr>
          <p:cNvPr id="5" name="Content Placeholder 4" descr="Woodstock-kids (1).jpg"/>
          <p:cNvPicPr>
            <a:picLocks noGrp="1" noChangeAspect="1"/>
          </p:cNvPicPr>
          <p:nvPr>
            <p:ph idx="1"/>
          </p:nvPr>
        </p:nvPicPr>
        <p:blipFill>
          <a:blip r:embed="rId3">
            <a:extLst>
              <a:ext uri="{28A0092B-C50C-407E-A947-70E740481C1C}">
                <a14:useLocalDpi xmlns:a14="http://schemas.microsoft.com/office/drawing/2010/main" val="0"/>
              </a:ext>
            </a:extLst>
          </a:blip>
          <a:srcRect l="-18187" r="-18187"/>
          <a:stretch>
            <a:fillRect/>
          </a:stretch>
        </p:blipFill>
        <p:spPr>
          <a:xfrm>
            <a:off x="1" y="1600200"/>
            <a:ext cx="9355744" cy="5145299"/>
          </a:xfrm>
        </p:spPr>
      </p:pic>
    </p:spTree>
    <p:extLst>
      <p:ext uri="{BB962C8B-B14F-4D97-AF65-F5344CB8AC3E}">
        <p14:creationId xmlns:p14="http://schemas.microsoft.com/office/powerpoint/2010/main" val="116482142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Hippies</a:t>
            </a:r>
            <a:endParaRPr lang="en-US" dirty="0"/>
          </a:p>
        </p:txBody>
      </p:sp>
      <p:sp>
        <p:nvSpPr>
          <p:cNvPr id="3" name="Content Placeholder 2"/>
          <p:cNvSpPr>
            <a:spLocks noGrp="1"/>
          </p:cNvSpPr>
          <p:nvPr>
            <p:ph idx="1"/>
          </p:nvPr>
        </p:nvSpPr>
        <p:spPr>
          <a:xfrm>
            <a:off x="149412" y="1600200"/>
            <a:ext cx="8815294" cy="4525963"/>
          </a:xfrm>
        </p:spPr>
        <p:txBody>
          <a:bodyPr>
            <a:noAutofit/>
          </a:bodyPr>
          <a:lstStyle/>
          <a:p>
            <a:pPr>
              <a:lnSpc>
                <a:spcPct val="120000"/>
              </a:lnSpc>
              <a:spcBef>
                <a:spcPts val="0"/>
              </a:spcBef>
              <a:spcAft>
                <a:spcPts val="1200"/>
              </a:spcAft>
            </a:pPr>
            <a:r>
              <a:rPr lang="en-US" sz="2000" dirty="0" smtClean="0">
                <a:latin typeface="Times New Roman"/>
                <a:cs typeface="Times New Roman"/>
              </a:rPr>
              <a:t>Is </a:t>
            </a:r>
            <a:r>
              <a:rPr lang="en-US" sz="2000" dirty="0">
                <a:latin typeface="Times New Roman"/>
                <a:cs typeface="Times New Roman"/>
              </a:rPr>
              <a:t>a member of a liberal counterculture, originally a youth movement that started in the United States and the United Kingdom during the mid-1960s and spread to other countries around the world. The word hippie came from hipster and was initially used to describe beatniks who had moved into New York City's Greenwich Village and San Francisco's Haight-Ashbury district. </a:t>
            </a:r>
            <a:endParaRPr lang="en-US" sz="2000" dirty="0" smtClean="0">
              <a:latin typeface="Times New Roman"/>
              <a:cs typeface="Times New Roman"/>
            </a:endParaRPr>
          </a:p>
          <a:p>
            <a:pPr>
              <a:lnSpc>
                <a:spcPct val="120000"/>
              </a:lnSpc>
              <a:spcBef>
                <a:spcPts val="0"/>
              </a:spcBef>
              <a:spcAft>
                <a:spcPts val="1200"/>
              </a:spcAft>
            </a:pPr>
            <a:r>
              <a:rPr lang="en-US" sz="2000" dirty="0" smtClean="0">
                <a:latin typeface="Times New Roman"/>
                <a:cs typeface="Times New Roman"/>
              </a:rPr>
              <a:t>The </a:t>
            </a:r>
            <a:r>
              <a:rPr lang="en-US" sz="2000" dirty="0">
                <a:latin typeface="Times New Roman"/>
                <a:cs typeface="Times New Roman"/>
              </a:rPr>
              <a:t>origins of the terms hip and </a:t>
            </a:r>
            <a:r>
              <a:rPr lang="en-US" sz="2000" dirty="0" err="1">
                <a:latin typeface="Times New Roman"/>
                <a:cs typeface="Times New Roman"/>
              </a:rPr>
              <a:t>hep</a:t>
            </a:r>
            <a:r>
              <a:rPr lang="en-US" sz="2000" dirty="0">
                <a:latin typeface="Times New Roman"/>
                <a:cs typeface="Times New Roman"/>
              </a:rPr>
              <a:t> are uncertain. By the 1940s, both had become part of African American jive slang and meant "sophisticated; currently fashionable; fully up-to-</a:t>
            </a:r>
            <a:r>
              <a:rPr lang="en-US" sz="2000" dirty="0" smtClean="0">
                <a:latin typeface="Times New Roman"/>
                <a:cs typeface="Times New Roman"/>
              </a:rPr>
              <a:t>date”.</a:t>
            </a:r>
            <a:r>
              <a:rPr lang="en-US" sz="2000" dirty="0">
                <a:latin typeface="Times New Roman"/>
                <a:cs typeface="Times New Roman"/>
              </a:rPr>
              <a:t> </a:t>
            </a:r>
            <a:r>
              <a:rPr lang="en-US" sz="2000" dirty="0" smtClean="0">
                <a:latin typeface="Times New Roman"/>
                <a:cs typeface="Times New Roman"/>
              </a:rPr>
              <a:t>The </a:t>
            </a:r>
            <a:r>
              <a:rPr lang="en-US" sz="2000" dirty="0">
                <a:latin typeface="Times New Roman"/>
                <a:cs typeface="Times New Roman"/>
              </a:rPr>
              <a:t>Beats adopted the term hip, and early hippies inherited the language and countercultural values of the Beat Generation. Hippies created their own communities, listened to psychedelic music, embraced the sexual revolution, and used drugs such as marijuana, LSD, peyote and psilocybin mushrooms to explore altered states of consciousness.</a:t>
            </a:r>
          </a:p>
        </p:txBody>
      </p:sp>
    </p:spTree>
    <p:extLst>
      <p:ext uri="{BB962C8B-B14F-4D97-AF65-F5344CB8AC3E}">
        <p14:creationId xmlns:p14="http://schemas.microsoft.com/office/powerpoint/2010/main" val="2151135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8" name="Picture 6" descr="Image result for sex pistols"/>
          <p:cNvPicPr>
            <a:picLocks noChangeAspect="1" noChangeArrowheads="1"/>
          </p:cNvPicPr>
          <p:nvPr/>
        </p:nvPicPr>
        <p:blipFill>
          <a:blip r:embed="rId2">
            <a:duotone>
              <a:schemeClr val="bg2">
                <a:shade val="45000"/>
                <a:satMod val="135000"/>
              </a:schemeClr>
              <a:prstClr val="white"/>
            </a:duotone>
            <a:lum bright="14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65464"/>
            <a:ext cx="8229600" cy="1143000"/>
          </a:xfrm>
        </p:spPr>
        <p:txBody>
          <a:bodyPr>
            <a:normAutofit fontScale="90000"/>
          </a:bodyPr>
          <a:lstStyle/>
          <a:p>
            <a:r>
              <a:rPr lang="en-US" b="1" dirty="0" smtClean="0">
                <a:solidFill>
                  <a:srgbClr val="C00000"/>
                </a:solidFill>
              </a:rPr>
              <a:t>Punks</a:t>
            </a:r>
            <a:br>
              <a:rPr lang="en-US" b="1" dirty="0" smtClean="0">
                <a:solidFill>
                  <a:srgbClr val="C00000"/>
                </a:solidFill>
              </a:rPr>
            </a:br>
            <a:r>
              <a:rPr lang="en-US" b="1" dirty="0" smtClean="0">
                <a:solidFill>
                  <a:srgbClr val="C00000"/>
                </a:solidFill>
              </a:rPr>
              <a:t>1970-1988</a:t>
            </a:r>
            <a:endParaRPr lang="en-US" b="1" dirty="0">
              <a:solidFill>
                <a:srgbClr val="C00000"/>
              </a:solidFill>
            </a:endParaRPr>
          </a:p>
        </p:txBody>
      </p:sp>
      <p:sp>
        <p:nvSpPr>
          <p:cNvPr id="3" name="Content Placeholder 2"/>
          <p:cNvSpPr>
            <a:spLocks noGrp="1"/>
          </p:cNvSpPr>
          <p:nvPr>
            <p:ph idx="1"/>
          </p:nvPr>
        </p:nvSpPr>
        <p:spPr/>
        <p:txBody>
          <a:bodyPr/>
          <a:lstStyle/>
          <a:p>
            <a:endParaRPr lang="en-US" dirty="0"/>
          </a:p>
        </p:txBody>
      </p:sp>
      <p:pic>
        <p:nvPicPr>
          <p:cNvPr id="59396" name="Picture 4" descr="Image result for punks"/>
          <p:cNvPicPr>
            <a:picLocks noChangeAspect="1" noChangeArrowheads="1"/>
          </p:cNvPicPr>
          <p:nvPr/>
        </p:nvPicPr>
        <p:blipFill>
          <a:blip r:embed="rId3"/>
          <a:srcRect/>
          <a:stretch>
            <a:fillRect/>
          </a:stretch>
        </p:blipFill>
        <p:spPr bwMode="auto">
          <a:xfrm>
            <a:off x="438128" y="1249734"/>
            <a:ext cx="8248672" cy="547091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age result for sex pistols"/>
          <p:cNvPicPr>
            <a:picLocks noChangeAspect="1" noChangeArrowheads="1"/>
          </p:cNvPicPr>
          <p:nvPr/>
        </p:nvPicPr>
        <p:blipFill>
          <a:blip r:embed="rId2">
            <a:duotone>
              <a:schemeClr val="bg2">
                <a:shade val="45000"/>
                <a:satMod val="135000"/>
              </a:schemeClr>
              <a:prstClr val="white"/>
            </a:duotone>
            <a:lum bright="14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66368"/>
            <a:ext cx="8229600" cy="1143000"/>
          </a:xfrm>
        </p:spPr>
        <p:txBody>
          <a:bodyPr/>
          <a:lstStyle/>
          <a:p>
            <a:r>
              <a:rPr lang="en-US" dirty="0" smtClean="0"/>
              <a:t>Punks</a:t>
            </a:r>
            <a:endParaRPr lang="en-US" dirty="0"/>
          </a:p>
        </p:txBody>
      </p:sp>
      <p:sp>
        <p:nvSpPr>
          <p:cNvPr id="3" name="Content Placeholder 2"/>
          <p:cNvSpPr>
            <a:spLocks noGrp="1"/>
          </p:cNvSpPr>
          <p:nvPr>
            <p:ph idx="1"/>
          </p:nvPr>
        </p:nvSpPr>
        <p:spPr>
          <a:xfrm>
            <a:off x="457200" y="1017639"/>
            <a:ext cx="8229600" cy="5368413"/>
          </a:xfrm>
        </p:spPr>
        <p:txBody>
          <a:bodyPr>
            <a:noAutofit/>
          </a:bodyPr>
          <a:lstStyle/>
          <a:p>
            <a:pPr>
              <a:spcBef>
                <a:spcPts val="0"/>
              </a:spcBef>
              <a:spcAft>
                <a:spcPts val="1200"/>
              </a:spcAft>
            </a:pPr>
            <a:r>
              <a:rPr lang="en-US" sz="2400" dirty="0">
                <a:latin typeface="Times New Roman" pitchFamily="18" charset="0"/>
                <a:cs typeface="Times New Roman" pitchFamily="18" charset="0"/>
              </a:rPr>
              <a:t>Punk is generally regarded as a defining moment in British cultural history. In its rhetoric and style, punk appeared to encapsulate the socio-economic and political climate of the late 1970s. </a:t>
            </a:r>
            <a:endParaRPr lang="en-US" sz="2400" dirty="0" smtClean="0">
              <a:latin typeface="Times New Roman" pitchFamily="18" charset="0"/>
              <a:cs typeface="Times New Roman" pitchFamily="18" charset="0"/>
            </a:endParaRPr>
          </a:p>
          <a:p>
            <a:pPr>
              <a:spcBef>
                <a:spcPts val="0"/>
              </a:spcBef>
              <a:spcAft>
                <a:spcPts val="1200"/>
              </a:spcAft>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seemed to form a distinct youth culture that in turn provoked a media-driven moral panic and prompted notable cultural change. Most significantly, punk appeared to </a:t>
            </a:r>
            <a:r>
              <a:rPr lang="en-US" sz="2400" dirty="0" smtClean="0">
                <a:latin typeface="Times New Roman" pitchFamily="18" charset="0"/>
                <a:cs typeface="Times New Roman" pitchFamily="18" charset="0"/>
              </a:rPr>
              <a:t>politicize </a:t>
            </a:r>
            <a:r>
              <a:rPr lang="en-US" sz="2400" dirty="0">
                <a:latin typeface="Times New Roman" pitchFamily="18" charset="0"/>
                <a:cs typeface="Times New Roman" pitchFamily="18" charset="0"/>
              </a:rPr>
              <a:t>cultural practice at a significant juncture </a:t>
            </a:r>
            <a:r>
              <a:rPr lang="en-US" sz="2400" dirty="0" smtClean="0">
                <a:latin typeface="Times New Roman" pitchFamily="18" charset="0"/>
                <a:cs typeface="Times New Roman" pitchFamily="18" charset="0"/>
              </a:rPr>
              <a:t>I</a:t>
            </a:r>
          </a:p>
          <a:p>
            <a:pPr>
              <a:spcBef>
                <a:spcPts val="0"/>
              </a:spcBef>
              <a:spcAft>
                <a:spcPts val="1200"/>
              </a:spcAft>
            </a:pPr>
            <a:r>
              <a:rPr lang="en-US" sz="2400" dirty="0">
                <a:latin typeface="Times New Roman" pitchFamily="18" charset="0"/>
                <a:cs typeface="Times New Roman" pitchFamily="18" charset="0"/>
              </a:rPr>
              <a:t>Its lyrics and iconography commented on society and politics; its approach challenged the prevailing orthodoxies of the music industry; it spawned a samizdat culture that served as an alternative media source of information and exchange; it questioned social and political hierarchies and notions of personal </a:t>
            </a:r>
            <a:r>
              <a:rPr lang="en-US" sz="2400" dirty="0" err="1" smtClean="0">
                <a:latin typeface="Times New Roman" pitchFamily="18" charset="0"/>
                <a:cs typeface="Times New Roman" pitchFamily="18" charset="0"/>
              </a:rPr>
              <a:t>identity.in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British history.</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Image result for sex pistols"/>
          <p:cNvPicPr>
            <a:picLocks noChangeAspect="1" noChangeArrowheads="1"/>
          </p:cNvPicPr>
          <p:nvPr/>
        </p:nvPicPr>
        <p:blipFill>
          <a:blip r:embed="rId2">
            <a:duotone>
              <a:schemeClr val="bg2">
                <a:shade val="45000"/>
                <a:satMod val="135000"/>
              </a:schemeClr>
              <a:prstClr val="white"/>
            </a:duotone>
            <a:lum bright="14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dirty="0" smtClean="0"/>
              <a:t>Messages from Punks</a:t>
            </a:r>
            <a:endParaRPr lang="en-US" dirty="0"/>
          </a:p>
        </p:txBody>
      </p:sp>
      <p:sp>
        <p:nvSpPr>
          <p:cNvPr id="4" name="Text Placeholder 3"/>
          <p:cNvSpPr>
            <a:spLocks noGrp="1"/>
          </p:cNvSpPr>
          <p:nvPr>
            <p:ph type="body" idx="1"/>
          </p:nvPr>
        </p:nvSpPr>
        <p:spPr>
          <a:xfrm>
            <a:off x="457200" y="5486401"/>
            <a:ext cx="4040188" cy="855405"/>
          </a:xfrm>
        </p:spPr>
        <p:txBody>
          <a:bodyPr>
            <a:normAutofit/>
          </a:bodyPr>
          <a:lstStyle/>
          <a:p>
            <a:pPr algn="ctr"/>
            <a:r>
              <a:rPr lang="en-US" dirty="0" smtClean="0"/>
              <a:t>God Save the Queen: </a:t>
            </a:r>
          </a:p>
          <a:p>
            <a:pPr algn="ctr"/>
            <a:r>
              <a:rPr lang="en-US" sz="1200" dirty="0" smtClean="0"/>
              <a:t>https://www.youtube.com/watch?v=tN9EC3Gy6Nk</a:t>
            </a:r>
            <a:endParaRPr lang="en-US" sz="1200" dirty="0"/>
          </a:p>
        </p:txBody>
      </p:sp>
      <p:sp>
        <p:nvSpPr>
          <p:cNvPr id="5" name="Content Placeholder 4"/>
          <p:cNvSpPr>
            <a:spLocks noGrp="1"/>
          </p:cNvSpPr>
          <p:nvPr>
            <p:ph sz="half" idx="2"/>
          </p:nvPr>
        </p:nvSpPr>
        <p:spPr>
          <a:xfrm>
            <a:off x="457200" y="1535113"/>
            <a:ext cx="4040188" cy="3951288"/>
          </a:xfrm>
        </p:spPr>
        <p:txBody>
          <a:bodyPr/>
          <a:lstStyle/>
          <a:p>
            <a:endParaRPr lang="en-US"/>
          </a:p>
        </p:txBody>
      </p:sp>
      <p:sp>
        <p:nvSpPr>
          <p:cNvPr id="6" name="Text Placeholder 5"/>
          <p:cNvSpPr>
            <a:spLocks noGrp="1"/>
          </p:cNvSpPr>
          <p:nvPr>
            <p:ph type="body" sz="quarter" idx="3"/>
          </p:nvPr>
        </p:nvSpPr>
        <p:spPr>
          <a:xfrm>
            <a:off x="4645025" y="5486401"/>
            <a:ext cx="4041775" cy="855405"/>
          </a:xfrm>
        </p:spPr>
        <p:txBody>
          <a:bodyPr>
            <a:normAutofit/>
          </a:bodyPr>
          <a:lstStyle/>
          <a:p>
            <a:pPr algn="ctr"/>
            <a:r>
              <a:rPr lang="en-US" dirty="0" smtClean="0"/>
              <a:t>Boston Punks</a:t>
            </a:r>
          </a:p>
          <a:p>
            <a:pPr algn="ctr"/>
            <a:r>
              <a:rPr lang="en-US" sz="1400" dirty="0" smtClean="0"/>
              <a:t>https://vimeo.com/57412573</a:t>
            </a:r>
            <a:endParaRPr lang="en-US" sz="1400" dirty="0"/>
          </a:p>
        </p:txBody>
      </p:sp>
      <p:sp>
        <p:nvSpPr>
          <p:cNvPr id="7" name="Content Placeholder 6"/>
          <p:cNvSpPr>
            <a:spLocks noGrp="1"/>
          </p:cNvSpPr>
          <p:nvPr>
            <p:ph sz="quarter" idx="4"/>
          </p:nvPr>
        </p:nvSpPr>
        <p:spPr>
          <a:xfrm>
            <a:off x="4645025" y="1535113"/>
            <a:ext cx="4041775" cy="3951288"/>
          </a:xfrm>
        </p:spPr>
        <p:txBody>
          <a:bodyPr/>
          <a:lstStyle/>
          <a:p>
            <a:endParaRPr lang="en-US" dirty="0"/>
          </a:p>
        </p:txBody>
      </p:sp>
      <p:pic>
        <p:nvPicPr>
          <p:cNvPr id="60418" name="Picture 2" descr="https://upload.wikimedia.org/wikipedia/commons/6/6a/Punkertreffen_1984_-_Ausschnitt.jpg"/>
          <p:cNvPicPr>
            <a:picLocks noChangeAspect="1" noChangeArrowheads="1"/>
          </p:cNvPicPr>
          <p:nvPr/>
        </p:nvPicPr>
        <p:blipFill>
          <a:blip r:embed="rId3"/>
          <a:srcRect/>
          <a:stretch>
            <a:fillRect/>
          </a:stretch>
        </p:blipFill>
        <p:spPr bwMode="auto">
          <a:xfrm>
            <a:off x="4615529" y="2064776"/>
            <a:ext cx="4100025" cy="3210232"/>
          </a:xfrm>
          <a:prstGeom prst="rect">
            <a:avLst/>
          </a:prstGeom>
          <a:noFill/>
        </p:spPr>
      </p:pic>
      <p:pic>
        <p:nvPicPr>
          <p:cNvPr id="60420" name="Picture 4" descr="Image result for god save the queen"/>
          <p:cNvPicPr>
            <a:picLocks noChangeAspect="1" noChangeArrowheads="1"/>
          </p:cNvPicPr>
          <p:nvPr/>
        </p:nvPicPr>
        <p:blipFill>
          <a:blip r:embed="rId4"/>
          <a:srcRect/>
          <a:stretch>
            <a:fillRect/>
          </a:stretch>
        </p:blipFill>
        <p:spPr bwMode="auto">
          <a:xfrm>
            <a:off x="375931" y="2064776"/>
            <a:ext cx="4121457" cy="321023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TV-logo.jpg"/>
          <p:cNvPicPr>
            <a:picLocks noChangeAspect="1"/>
          </p:cNvPicPr>
          <p:nvPr/>
        </p:nvPicPr>
        <p:blipFill>
          <a:blip r:embed="rId2">
            <a:duotone>
              <a:schemeClr val="bg2">
                <a:shade val="45000"/>
                <a:satMod val="135000"/>
              </a:schemeClr>
              <a:prstClr val="white"/>
            </a:duotone>
            <a:alphaModFix amt="49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6"/>
          <p:cNvSpPr>
            <a:spLocks noGrp="1"/>
          </p:cNvSpPr>
          <p:nvPr>
            <p:ph type="title"/>
          </p:nvPr>
        </p:nvSpPr>
        <p:spPr/>
        <p:txBody>
          <a:bodyPr/>
          <a:lstStyle/>
          <a:p>
            <a:r>
              <a:rPr lang="en-US" b="1" dirty="0" smtClean="0">
                <a:solidFill>
                  <a:srgbClr val="C00000"/>
                </a:solidFill>
              </a:rPr>
              <a:t>Three Cultures of the 1990s</a:t>
            </a:r>
            <a:endParaRPr lang="en-US" b="1" dirty="0">
              <a:solidFill>
                <a:srgbClr val="C00000"/>
              </a:solidFill>
            </a:endParaRPr>
          </a:p>
        </p:txBody>
      </p:sp>
      <p:sp>
        <p:nvSpPr>
          <p:cNvPr id="8" name="Content Placeholder 7"/>
          <p:cNvSpPr>
            <a:spLocks noGrp="1"/>
          </p:cNvSpPr>
          <p:nvPr>
            <p:ph idx="1"/>
          </p:nvPr>
        </p:nvSpPr>
        <p:spPr/>
        <p:txBody>
          <a:bodyPr/>
          <a:lstStyle/>
          <a:p>
            <a:r>
              <a:rPr lang="en-US" b="1" dirty="0" smtClean="0">
                <a:solidFill>
                  <a:srgbClr val="4D4D4D"/>
                </a:solidFill>
              </a:rPr>
              <a:t>Grunge</a:t>
            </a:r>
          </a:p>
          <a:p>
            <a:r>
              <a:rPr lang="en-US" b="1" dirty="0" smtClean="0">
                <a:solidFill>
                  <a:srgbClr val="4D4D4D"/>
                </a:solidFill>
              </a:rPr>
              <a:t>Hip-Hop</a:t>
            </a:r>
          </a:p>
          <a:p>
            <a:r>
              <a:rPr lang="en-US" b="1" dirty="0" smtClean="0">
                <a:solidFill>
                  <a:srgbClr val="4D4D4D"/>
                </a:solidFill>
              </a:rPr>
              <a:t>Preppy/</a:t>
            </a:r>
            <a:r>
              <a:rPr lang="en-US" b="1" dirty="0" err="1" smtClean="0">
                <a:solidFill>
                  <a:srgbClr val="4D4D4D"/>
                </a:solidFill>
              </a:rPr>
              <a:t>Bobo</a:t>
            </a:r>
            <a:r>
              <a:rPr lang="en-US" b="1" dirty="0" smtClean="0">
                <a:solidFill>
                  <a:srgbClr val="4D4D4D"/>
                </a:solidFill>
              </a:rPr>
              <a:t> (Post Yuppie)</a:t>
            </a:r>
          </a:p>
          <a:p>
            <a:endParaRPr lang="en-US" dirty="0"/>
          </a:p>
        </p:txBody>
      </p:sp>
      <p:pic>
        <p:nvPicPr>
          <p:cNvPr id="9" name="Picture 4" descr="http://hiphopsince1987.com/wp-content/uploads/2013/12/Run-DMC.jpg"/>
          <p:cNvPicPr>
            <a:picLocks noChangeAspect="1" noChangeArrowheads="1"/>
          </p:cNvPicPr>
          <p:nvPr/>
        </p:nvPicPr>
        <p:blipFill>
          <a:blip r:embed="rId3"/>
          <a:srcRect/>
          <a:stretch>
            <a:fillRect/>
          </a:stretch>
        </p:blipFill>
        <p:spPr bwMode="auto">
          <a:xfrm>
            <a:off x="5626099" y="1417638"/>
            <a:ext cx="3332289" cy="2239962"/>
          </a:xfrm>
          <a:prstGeom prst="rect">
            <a:avLst/>
          </a:prstGeom>
          <a:noFill/>
          <a:ln w="9525">
            <a:noFill/>
            <a:miter lim="800000"/>
            <a:headEnd/>
            <a:tailEnd/>
          </a:ln>
        </p:spPr>
      </p:pic>
      <p:pic>
        <p:nvPicPr>
          <p:cNvPr id="10" name="Picture 2" descr="http://www.hollywoodreporter.com/sites/default/files/2011/09/Nirvana91pg4_a_l.jpg"/>
          <p:cNvPicPr>
            <a:picLocks noChangeAspect="1" noChangeArrowheads="1"/>
          </p:cNvPicPr>
          <p:nvPr/>
        </p:nvPicPr>
        <p:blipFill>
          <a:blip r:embed="rId4"/>
          <a:srcRect/>
          <a:stretch>
            <a:fillRect/>
          </a:stretch>
        </p:blipFill>
        <p:spPr bwMode="auto">
          <a:xfrm>
            <a:off x="393868" y="4076137"/>
            <a:ext cx="3639151" cy="2050025"/>
          </a:xfrm>
          <a:prstGeom prst="rect">
            <a:avLst/>
          </a:prstGeom>
          <a:noFill/>
          <a:ln w="9525">
            <a:noFill/>
            <a:miter lim="800000"/>
            <a:headEnd/>
            <a:tailEnd/>
          </a:ln>
        </p:spPr>
      </p:pic>
      <p:pic>
        <p:nvPicPr>
          <p:cNvPr id="61442" name="Picture 2" descr="Image result for 90s preppy"/>
          <p:cNvPicPr>
            <a:picLocks noChangeAspect="1" noChangeArrowheads="1"/>
          </p:cNvPicPr>
          <p:nvPr/>
        </p:nvPicPr>
        <p:blipFill>
          <a:blip r:embed="rId5"/>
          <a:srcRect/>
          <a:stretch>
            <a:fillRect/>
          </a:stretch>
        </p:blipFill>
        <p:spPr bwMode="auto">
          <a:xfrm>
            <a:off x="5037291" y="4076138"/>
            <a:ext cx="3280799" cy="229029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Image result for nsync 1995"/>
          <p:cNvPicPr>
            <a:picLocks noChangeAspect="1" noChangeArrowheads="1"/>
          </p:cNvPicPr>
          <p:nvPr/>
        </p:nvPicPr>
        <p:blipFill>
          <a:blip r:embed="rId2">
            <a:duotone>
              <a:schemeClr val="bg2">
                <a:shade val="45000"/>
                <a:satMod val="135000"/>
              </a:schemeClr>
              <a:prstClr val="white"/>
            </a:duotone>
            <a:lum bright="15000"/>
          </a:blip>
          <a:srcRect/>
          <a:stretch>
            <a:fillRect/>
          </a:stretch>
        </p:blipFill>
        <p:spPr bwMode="auto">
          <a:xfrm>
            <a:off x="0" y="0"/>
            <a:ext cx="9181688" cy="6858000"/>
          </a:xfrm>
          <a:prstGeom prst="rect">
            <a:avLst/>
          </a:prstGeom>
          <a:noFill/>
        </p:spPr>
      </p:pic>
      <p:sp>
        <p:nvSpPr>
          <p:cNvPr id="2" name="Title 1"/>
          <p:cNvSpPr>
            <a:spLocks noGrp="1"/>
          </p:cNvSpPr>
          <p:nvPr>
            <p:ph type="title"/>
          </p:nvPr>
        </p:nvSpPr>
        <p:spPr/>
        <p:txBody>
          <a:bodyPr/>
          <a:lstStyle/>
          <a:p>
            <a:pPr>
              <a:defRPr/>
            </a:pPr>
            <a:r>
              <a:rPr lang="en-US" dirty="0" smtClean="0"/>
              <a:t>Preppy</a:t>
            </a:r>
            <a:endParaRPr lang="en-US" dirty="0"/>
          </a:p>
        </p:txBody>
      </p:sp>
      <p:sp>
        <p:nvSpPr>
          <p:cNvPr id="3" name="Content Placeholder 2"/>
          <p:cNvSpPr>
            <a:spLocks noGrp="1"/>
          </p:cNvSpPr>
          <p:nvPr>
            <p:ph idx="1"/>
          </p:nvPr>
        </p:nvSpPr>
        <p:spPr>
          <a:xfrm>
            <a:off x="457200" y="1295400"/>
            <a:ext cx="8229600" cy="5562600"/>
          </a:xfrm>
        </p:spPr>
        <p:txBody>
          <a:bodyPr>
            <a:normAutofit lnSpcReduction="10000"/>
          </a:bodyPr>
          <a:lstStyle/>
          <a:p>
            <a:pPr>
              <a:defRPr/>
            </a:pPr>
            <a:r>
              <a:rPr lang="en-US" dirty="0" smtClean="0"/>
              <a:t>New England preparatory schools, conservative protestant values and social stratification.</a:t>
            </a:r>
          </a:p>
          <a:p>
            <a:pPr>
              <a:defRPr/>
            </a:pPr>
            <a:r>
              <a:rPr lang="en-US" dirty="0" smtClean="0"/>
              <a:t>Artist included: New Kids on the Block, Backstreet Boys, NSYNC, Spice Girls, Boys II Men</a:t>
            </a:r>
          </a:p>
          <a:p>
            <a:pPr>
              <a:defRPr/>
            </a:pPr>
            <a:r>
              <a:rPr lang="en-US" dirty="0" smtClean="0"/>
              <a:t>Create a culture of exclusivity that had real influence</a:t>
            </a:r>
          </a:p>
          <a:p>
            <a:pPr lvl="1">
              <a:defRPr/>
            </a:pPr>
            <a:r>
              <a:rPr lang="en-US" dirty="0" smtClean="0"/>
              <a:t>Blended with regular society</a:t>
            </a:r>
          </a:p>
          <a:p>
            <a:pPr lvl="1">
              <a:defRPr/>
            </a:pPr>
            <a:r>
              <a:rPr lang="en-US" dirty="0" smtClean="0"/>
              <a:t>Worn, comfortable and vintage personality.</a:t>
            </a:r>
          </a:p>
          <a:p>
            <a:pPr lvl="1">
              <a:defRPr/>
            </a:pPr>
            <a:r>
              <a:rPr lang="en-US" dirty="0" smtClean="0"/>
              <a:t>Approachable and less stuffy</a:t>
            </a:r>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Image result for pearl jam"/>
          <p:cNvPicPr>
            <a:picLocks noChangeAspect="1" noChangeArrowheads="1"/>
          </p:cNvPicPr>
          <p:nvPr/>
        </p:nvPicPr>
        <p:blipFill>
          <a:blip r:embed="rId2">
            <a:duotone>
              <a:schemeClr val="bg2">
                <a:shade val="45000"/>
                <a:satMod val="135000"/>
              </a:schemeClr>
              <a:prstClr val="white"/>
            </a:duotone>
            <a:lum bright="15000"/>
          </a:blip>
          <a:srcRect/>
          <a:stretch>
            <a:fillRect/>
          </a:stretch>
        </p:blipFill>
        <p:spPr bwMode="auto">
          <a:xfrm>
            <a:off x="0" y="0"/>
            <a:ext cx="9170126" cy="6858000"/>
          </a:xfrm>
          <a:prstGeom prst="rect">
            <a:avLst/>
          </a:prstGeom>
          <a:noFill/>
        </p:spPr>
      </p:pic>
      <p:sp>
        <p:nvSpPr>
          <p:cNvPr id="21506" name="Rectangle 2"/>
          <p:cNvSpPr>
            <a:spLocks noGrp="1" noChangeArrowheads="1"/>
          </p:cNvSpPr>
          <p:nvPr>
            <p:ph type="title"/>
          </p:nvPr>
        </p:nvSpPr>
        <p:spPr/>
        <p:txBody>
          <a:bodyPr/>
          <a:lstStyle/>
          <a:p>
            <a:pPr>
              <a:defRPr/>
            </a:pPr>
            <a:r>
              <a:rPr lang="en-US" dirty="0" smtClean="0"/>
              <a:t>Grunge</a:t>
            </a:r>
            <a:endParaRPr lang="en-US" dirty="0"/>
          </a:p>
        </p:txBody>
      </p:sp>
      <p:sp>
        <p:nvSpPr>
          <p:cNvPr id="21507" name="Rectangle 3"/>
          <p:cNvSpPr>
            <a:spLocks noGrp="1" noChangeArrowheads="1"/>
          </p:cNvSpPr>
          <p:nvPr>
            <p:ph idx="1"/>
          </p:nvPr>
        </p:nvSpPr>
        <p:spPr>
          <a:xfrm>
            <a:off x="457200" y="1371600"/>
            <a:ext cx="8229600" cy="4800600"/>
          </a:xfrm>
        </p:spPr>
        <p:txBody>
          <a:bodyPr>
            <a:normAutofit fontScale="92500" lnSpcReduction="10000"/>
          </a:bodyPr>
          <a:lstStyle/>
          <a:p>
            <a:pPr>
              <a:defRPr/>
            </a:pPr>
            <a:r>
              <a:rPr lang="en-US" dirty="0" smtClean="0"/>
              <a:t>Started in Seattle</a:t>
            </a:r>
          </a:p>
          <a:p>
            <a:pPr>
              <a:defRPr/>
            </a:pPr>
            <a:r>
              <a:rPr lang="en-US" dirty="0" smtClean="0"/>
              <a:t>Bands include: Nirvana, Pearl Jam, </a:t>
            </a:r>
            <a:r>
              <a:rPr lang="en-US" dirty="0" err="1" smtClean="0"/>
              <a:t>Soundgarden</a:t>
            </a:r>
            <a:r>
              <a:rPr lang="en-US" dirty="0" smtClean="0"/>
              <a:t>, Alice in Chains, </a:t>
            </a:r>
            <a:r>
              <a:rPr lang="en-US" dirty="0" err="1" smtClean="0"/>
              <a:t>Foo</a:t>
            </a:r>
            <a:r>
              <a:rPr lang="en-US" dirty="0" smtClean="0"/>
              <a:t> Fighters</a:t>
            </a:r>
          </a:p>
          <a:p>
            <a:pPr>
              <a:defRPr/>
            </a:pPr>
            <a:r>
              <a:rPr lang="en-US" dirty="0" smtClean="0"/>
              <a:t>Disenchanted with state of society</a:t>
            </a:r>
          </a:p>
          <a:p>
            <a:pPr>
              <a:defRPr/>
            </a:pPr>
            <a:r>
              <a:rPr lang="en-US" dirty="0" smtClean="0"/>
              <a:t>Often identified as slackers</a:t>
            </a:r>
          </a:p>
          <a:p>
            <a:pPr>
              <a:defRPr/>
            </a:pPr>
            <a:r>
              <a:rPr lang="en-US" dirty="0" smtClean="0"/>
              <a:t>Songs Deal with:</a:t>
            </a:r>
          </a:p>
          <a:p>
            <a:pPr lvl="1">
              <a:defRPr/>
            </a:pPr>
            <a:r>
              <a:rPr lang="en-US" dirty="0" smtClean="0"/>
              <a:t>Social alienation</a:t>
            </a:r>
          </a:p>
          <a:p>
            <a:pPr lvl="1">
              <a:defRPr/>
            </a:pPr>
            <a:r>
              <a:rPr lang="en-US" dirty="0" smtClean="0"/>
              <a:t>Apathy</a:t>
            </a:r>
          </a:p>
          <a:p>
            <a:pPr lvl="1">
              <a:defRPr/>
            </a:pPr>
            <a:r>
              <a:rPr lang="en-US" dirty="0" smtClean="0"/>
              <a:t>Entrapment</a:t>
            </a:r>
          </a:p>
          <a:p>
            <a:pPr lvl="1">
              <a:defRPr/>
            </a:pPr>
            <a:r>
              <a:rPr lang="en-US" dirty="0" smtClean="0"/>
              <a:t>Desire for freedom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Image result for public enemy"/>
          <p:cNvPicPr>
            <a:picLocks noChangeAspect="1" noChangeArrowheads="1"/>
          </p:cNvPicPr>
          <p:nvPr/>
        </p:nvPicPr>
        <p:blipFill>
          <a:blip r:embed="rId2">
            <a:duotone>
              <a:schemeClr val="bg2">
                <a:shade val="45000"/>
                <a:satMod val="135000"/>
              </a:schemeClr>
              <a:prstClr val="white"/>
            </a:duotone>
            <a:lum bright="14000"/>
          </a:blip>
          <a:srcRect/>
          <a:stretch>
            <a:fillRect/>
          </a:stretch>
        </p:blipFill>
        <p:spPr bwMode="auto">
          <a:xfrm>
            <a:off x="0" y="-1"/>
            <a:ext cx="9161916" cy="6858001"/>
          </a:xfrm>
          <a:prstGeom prst="rect">
            <a:avLst/>
          </a:prstGeom>
          <a:noFill/>
        </p:spPr>
      </p:pic>
      <p:sp>
        <p:nvSpPr>
          <p:cNvPr id="2" name="Title 1"/>
          <p:cNvSpPr>
            <a:spLocks noGrp="1"/>
          </p:cNvSpPr>
          <p:nvPr>
            <p:ph type="title"/>
          </p:nvPr>
        </p:nvSpPr>
        <p:spPr/>
        <p:txBody>
          <a:bodyPr/>
          <a:lstStyle/>
          <a:p>
            <a:pPr>
              <a:defRPr/>
            </a:pPr>
            <a:r>
              <a:rPr lang="en-US" dirty="0" smtClean="0"/>
              <a:t>Hip-Hop</a:t>
            </a:r>
            <a:endParaRPr lang="en-US" dirty="0"/>
          </a:p>
        </p:txBody>
      </p:sp>
      <p:sp>
        <p:nvSpPr>
          <p:cNvPr id="3" name="Content Placeholder 2"/>
          <p:cNvSpPr>
            <a:spLocks noGrp="1"/>
          </p:cNvSpPr>
          <p:nvPr>
            <p:ph idx="1"/>
          </p:nvPr>
        </p:nvSpPr>
        <p:spPr>
          <a:xfrm>
            <a:off x="722671" y="1524000"/>
            <a:ext cx="7964129" cy="4648200"/>
          </a:xfrm>
        </p:spPr>
        <p:txBody>
          <a:bodyPr>
            <a:normAutofit/>
          </a:bodyPr>
          <a:lstStyle/>
          <a:p>
            <a:pPr>
              <a:defRPr/>
            </a:pPr>
            <a:r>
              <a:rPr lang="en-US" dirty="0" smtClean="0"/>
              <a:t>Hip-hop becomes mainstream in 90s.</a:t>
            </a:r>
          </a:p>
          <a:p>
            <a:pPr>
              <a:defRPr/>
            </a:pPr>
            <a:r>
              <a:rPr lang="en-US" dirty="0" smtClean="0"/>
              <a:t>Artist include: Run-DMC, Public Enemy, Beastie Boys, MC Hammer, Ice Cube, The Roots</a:t>
            </a:r>
          </a:p>
          <a:p>
            <a:pPr>
              <a:defRPr/>
            </a:pPr>
            <a:r>
              <a:rPr lang="en-US" dirty="0" smtClean="0"/>
              <a:t>Gangster Rap emerges early 90s</a:t>
            </a:r>
          </a:p>
          <a:p>
            <a:pPr lvl="1">
              <a:defRPr/>
            </a:pPr>
            <a:r>
              <a:rPr lang="en-US" dirty="0" smtClean="0"/>
              <a:t>Reflection of inner-city life</a:t>
            </a:r>
          </a:p>
          <a:p>
            <a:pPr lvl="1">
              <a:defRPr/>
            </a:pPr>
            <a:r>
              <a:rPr lang="en-US" dirty="0" smtClean="0"/>
              <a:t>Emphasis on violence, drugs, and weapons hurting the community</a:t>
            </a:r>
          </a:p>
          <a:p>
            <a:pPr lvl="1">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hirteen.org/tenement/jpeg/WPAstreet.jpg"/>
          <p:cNvPicPr>
            <a:picLocks noChangeAspect="1" noChangeArrowheads="1"/>
          </p:cNvPicPr>
          <p:nvPr/>
        </p:nvPicPr>
        <p:blipFill>
          <a:blip r:embed="rId2">
            <a:duotone>
              <a:schemeClr val="bg2">
                <a:shade val="45000"/>
                <a:satMod val="135000"/>
              </a:schemeClr>
              <a:prstClr val="white"/>
            </a:duotone>
            <a:lum bright="11000" contrast="21000"/>
          </a:blip>
          <a:srcRect/>
          <a:stretch>
            <a:fillRect/>
          </a:stretch>
        </p:blipFill>
        <p:spPr bwMode="auto">
          <a:xfrm>
            <a:off x="0" y="0"/>
            <a:ext cx="9144000" cy="7236477"/>
          </a:xfrm>
          <a:prstGeom prst="rect">
            <a:avLst/>
          </a:prstGeom>
          <a:noFill/>
        </p:spPr>
      </p:pic>
      <p:sp>
        <p:nvSpPr>
          <p:cNvPr id="2" name="Title 1"/>
          <p:cNvSpPr>
            <a:spLocks noGrp="1"/>
          </p:cNvSpPr>
          <p:nvPr>
            <p:ph type="title"/>
          </p:nvPr>
        </p:nvSpPr>
        <p:spPr/>
        <p:txBody>
          <a:bodyPr/>
          <a:lstStyle/>
          <a:p>
            <a:r>
              <a:rPr lang="en-US" dirty="0" smtClean="0"/>
              <a:t>Hooligan</a:t>
            </a:r>
            <a:endParaRPr lang="en-US" dirty="0"/>
          </a:p>
        </p:txBody>
      </p:sp>
      <p:sp>
        <p:nvSpPr>
          <p:cNvPr id="3" name="Content Placeholder 2"/>
          <p:cNvSpPr>
            <a:spLocks noGrp="1"/>
          </p:cNvSpPr>
          <p:nvPr>
            <p:ph idx="1"/>
          </p:nvPr>
        </p:nvSpPr>
        <p:spPr>
          <a:xfrm>
            <a:off x="457200" y="1600200"/>
            <a:ext cx="8229600" cy="5006628"/>
          </a:xfrm>
        </p:spPr>
        <p:txBody>
          <a:bodyPr>
            <a:normAutofit lnSpcReduction="10000"/>
          </a:bodyPr>
          <a:lstStyle/>
          <a:p>
            <a:r>
              <a:rPr lang="en-US" dirty="0" smtClean="0"/>
              <a:t>Merriam Webster defines it as</a:t>
            </a:r>
          </a:p>
          <a:p>
            <a:pPr lvl="1"/>
            <a:r>
              <a:rPr lang="en-US" dirty="0" smtClean="0"/>
              <a:t>Thug; violent criminal, young ruffian</a:t>
            </a:r>
          </a:p>
          <a:p>
            <a:r>
              <a:rPr lang="en-US" dirty="0" smtClean="0"/>
              <a:t>1890s Frederick Jackson Turner published “The Significance of the Frontier in American History” proclaiming that the wild frontier had come to a close. </a:t>
            </a:r>
          </a:p>
          <a:p>
            <a:r>
              <a:rPr lang="en-US" dirty="0" smtClean="0"/>
              <a:t>Hooligans were attempting to become masters of their own destiny, ganging together in territorial disputes as a way of asserting themselves. </a:t>
            </a:r>
            <a:endParaRPr lang="en-US" dirty="0"/>
          </a:p>
        </p:txBody>
      </p:sp>
    </p:spTree>
    <p:extLst>
      <p:ext uri="{BB962C8B-B14F-4D97-AF65-F5344CB8AC3E}">
        <p14:creationId xmlns:p14="http://schemas.microsoft.com/office/powerpoint/2010/main" val="11877679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hirteen.org/tenement/jpeg/WPAstreet.jpg"/>
          <p:cNvPicPr>
            <a:picLocks noChangeAspect="1" noChangeArrowheads="1"/>
          </p:cNvPicPr>
          <p:nvPr/>
        </p:nvPicPr>
        <p:blipFill>
          <a:blip r:embed="rId2">
            <a:duotone>
              <a:schemeClr val="bg2">
                <a:shade val="45000"/>
                <a:satMod val="135000"/>
              </a:schemeClr>
              <a:prstClr val="white"/>
            </a:duotone>
            <a:lum bright="11000" contrast="21000"/>
          </a:blip>
          <a:srcRect/>
          <a:stretch>
            <a:fillRect/>
          </a:stretch>
        </p:blipFill>
        <p:spPr bwMode="auto">
          <a:xfrm>
            <a:off x="0" y="0"/>
            <a:ext cx="9144000" cy="7236477"/>
          </a:xfrm>
          <a:prstGeom prst="rect">
            <a:avLst/>
          </a:prstGeom>
          <a:noFill/>
        </p:spPr>
      </p:pic>
      <p:sp>
        <p:nvSpPr>
          <p:cNvPr id="3" name="Content Placeholder 2"/>
          <p:cNvSpPr>
            <a:spLocks noGrp="1"/>
          </p:cNvSpPr>
          <p:nvPr>
            <p:ph idx="1"/>
          </p:nvPr>
        </p:nvSpPr>
        <p:spPr>
          <a:xfrm>
            <a:off x="457200" y="353650"/>
            <a:ext cx="8229600" cy="6365703"/>
          </a:xfrm>
        </p:spPr>
        <p:txBody>
          <a:bodyPr>
            <a:normAutofit fontScale="77500" lnSpcReduction="20000"/>
          </a:bodyPr>
          <a:lstStyle/>
          <a:p>
            <a:pPr>
              <a:lnSpc>
                <a:spcPct val="120000"/>
              </a:lnSpc>
              <a:spcAft>
                <a:spcPts val="1200"/>
              </a:spcAft>
            </a:pPr>
            <a:r>
              <a:rPr lang="en-US" sz="2900" dirty="0" smtClean="0">
                <a:latin typeface="Times New Roman"/>
                <a:cs typeface="Times New Roman"/>
              </a:rPr>
              <a:t>The Five Points Gang, led by Italian immigrant, Paolo </a:t>
            </a:r>
            <a:r>
              <a:rPr lang="en-US" sz="2900" dirty="0" err="1" smtClean="0">
                <a:latin typeface="Times New Roman"/>
                <a:cs typeface="Times New Roman"/>
              </a:rPr>
              <a:t>Antonini</a:t>
            </a:r>
            <a:r>
              <a:rPr lang="en-US" sz="2900" dirty="0" smtClean="0">
                <a:latin typeface="Times New Roman"/>
                <a:cs typeface="Times New Roman"/>
              </a:rPr>
              <a:t> </a:t>
            </a:r>
            <a:r>
              <a:rPr lang="en-US" sz="2900" dirty="0" err="1" smtClean="0">
                <a:latin typeface="Times New Roman"/>
                <a:cs typeface="Times New Roman"/>
              </a:rPr>
              <a:t>Vaccarelli</a:t>
            </a:r>
            <a:r>
              <a:rPr lang="en-US" sz="2900" dirty="0" smtClean="0">
                <a:latin typeface="Times New Roman"/>
                <a:cs typeface="Times New Roman"/>
              </a:rPr>
              <a:t>, also known as Paul Kelly and his second in command, Johnny </a:t>
            </a:r>
            <a:r>
              <a:rPr lang="en-US" sz="2900" dirty="0" err="1" smtClean="0">
                <a:latin typeface="Times New Roman"/>
                <a:cs typeface="Times New Roman"/>
              </a:rPr>
              <a:t>Torrio</a:t>
            </a:r>
            <a:r>
              <a:rPr lang="en-US" sz="2900" dirty="0" smtClean="0">
                <a:latin typeface="Times New Roman"/>
                <a:cs typeface="Times New Roman"/>
              </a:rPr>
              <a:t>, was the most significant street gang to form in the United States, ever. Johnny </a:t>
            </a:r>
            <a:r>
              <a:rPr lang="en-US" sz="2900" dirty="0" err="1" smtClean="0">
                <a:latin typeface="Times New Roman"/>
                <a:cs typeface="Times New Roman"/>
              </a:rPr>
              <a:t>Torrio</a:t>
            </a:r>
            <a:r>
              <a:rPr lang="en-US" sz="2900" dirty="0" smtClean="0">
                <a:latin typeface="Times New Roman"/>
                <a:cs typeface="Times New Roman"/>
              </a:rPr>
              <a:t>, who became a significant member of the Sicilian Mafia (La </a:t>
            </a:r>
            <a:r>
              <a:rPr lang="en-US" sz="2900" dirty="0" err="1" smtClean="0">
                <a:latin typeface="Times New Roman"/>
                <a:cs typeface="Times New Roman"/>
              </a:rPr>
              <a:t>Cosa</a:t>
            </a:r>
            <a:r>
              <a:rPr lang="en-US" sz="2900" dirty="0" smtClean="0">
                <a:latin typeface="Times New Roman"/>
                <a:cs typeface="Times New Roman"/>
              </a:rPr>
              <a:t> Nostra) recruited street hoodlums from across New York City to the Five Points Gang. </a:t>
            </a:r>
          </a:p>
          <a:p>
            <a:pPr>
              <a:lnSpc>
                <a:spcPct val="120000"/>
              </a:lnSpc>
              <a:spcAft>
                <a:spcPts val="1200"/>
              </a:spcAft>
            </a:pPr>
            <a:r>
              <a:rPr lang="en-US" sz="2900" dirty="0" smtClean="0">
                <a:latin typeface="Times New Roman"/>
                <a:cs typeface="Times New Roman"/>
              </a:rPr>
              <a:t>The Five Points Gang became the Major League to many young street gangsters and a farm club for the Mafia. The most notorious recruit into the Five Points Gang was a teenaged boy of Italian descent who was born in Williamsburg, Brooklyn in 1899 to immigrant parents. </a:t>
            </a:r>
          </a:p>
          <a:p>
            <a:pPr>
              <a:lnSpc>
                <a:spcPct val="120000"/>
              </a:lnSpc>
              <a:spcAft>
                <a:spcPts val="1200"/>
              </a:spcAft>
            </a:pPr>
            <a:r>
              <a:rPr lang="en-US" sz="2900" dirty="0" smtClean="0">
                <a:latin typeface="Times New Roman"/>
                <a:cs typeface="Times New Roman"/>
              </a:rPr>
              <a:t>His name was Alphonse Capone, better known as Scarface. He became a member of the James Street Gang, which was a minor league of sort, to the Five Pointers. One of Capone's childhood friends, and fellow member of the Five Points Gang, was another street thug named Lucky Luciano.</a:t>
            </a:r>
          </a:p>
          <a:p>
            <a:endParaRPr lang="en-US" dirty="0"/>
          </a:p>
        </p:txBody>
      </p:sp>
    </p:spTree>
    <p:extLst>
      <p:ext uri="{BB962C8B-B14F-4D97-AF65-F5344CB8AC3E}">
        <p14:creationId xmlns:p14="http://schemas.microsoft.com/office/powerpoint/2010/main" val="193733215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Wandervogel"/>
          <p:cNvPicPr>
            <a:picLocks noChangeAspect="1" noChangeArrowheads="1"/>
          </p:cNvPicPr>
          <p:nvPr/>
        </p:nvPicPr>
        <p:blipFill>
          <a:blip r:embed="rId2">
            <a:duotone>
              <a:schemeClr val="bg2">
                <a:shade val="45000"/>
                <a:satMod val="135000"/>
              </a:schemeClr>
              <a:prstClr val="white"/>
            </a:duotone>
            <a:lum bright="19000" contrast="2000"/>
          </a:blip>
          <a:srcRect/>
          <a:stretch>
            <a:fillRect/>
          </a:stretch>
        </p:blipFill>
        <p:spPr bwMode="auto">
          <a:xfrm>
            <a:off x="-250724" y="0"/>
            <a:ext cx="10020817" cy="6858000"/>
          </a:xfrm>
          <a:prstGeom prst="rect">
            <a:avLst/>
          </a:prstGeom>
          <a:noFill/>
        </p:spPr>
      </p:pic>
      <p:sp>
        <p:nvSpPr>
          <p:cNvPr id="2" name="Title 1"/>
          <p:cNvSpPr>
            <a:spLocks noGrp="1"/>
          </p:cNvSpPr>
          <p:nvPr>
            <p:ph type="title"/>
          </p:nvPr>
        </p:nvSpPr>
        <p:spPr/>
        <p:txBody>
          <a:bodyPr>
            <a:normAutofit fontScale="90000"/>
          </a:bodyPr>
          <a:lstStyle/>
          <a:p>
            <a:r>
              <a:rPr lang="en-US" b="1" dirty="0" err="1" smtClean="0">
                <a:solidFill>
                  <a:srgbClr val="C00000"/>
                </a:solidFill>
              </a:rPr>
              <a:t>Wandervogel</a:t>
            </a:r>
            <a:r>
              <a:rPr lang="en-US" b="1" dirty="0" smtClean="0">
                <a:solidFill>
                  <a:srgbClr val="C00000"/>
                </a:solidFill>
              </a:rPr>
              <a:t/>
            </a:r>
            <a:br>
              <a:rPr lang="en-US" b="1" dirty="0" smtClean="0">
                <a:solidFill>
                  <a:srgbClr val="C00000"/>
                </a:solidFill>
              </a:rPr>
            </a:br>
            <a:r>
              <a:rPr lang="en-US" b="1" dirty="0" smtClean="0">
                <a:solidFill>
                  <a:srgbClr val="C00000"/>
                </a:solidFill>
              </a:rPr>
              <a:t>1904-1913</a:t>
            </a:r>
            <a:endParaRPr lang="en-US" b="1" dirty="0">
              <a:solidFill>
                <a:srgbClr val="C00000"/>
              </a:solidFill>
            </a:endParaRPr>
          </a:p>
        </p:txBody>
      </p:sp>
      <p:pic>
        <p:nvPicPr>
          <p:cNvPr id="4" name="Content Placeholder 3" descr="Bundesarchiv_Bild_183-R24553,_Gruppe_des_Wandervogels_aus_Berlin.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66098" y="1600200"/>
            <a:ext cx="6811803" cy="4525963"/>
          </a:xfrm>
        </p:spPr>
      </p:pic>
    </p:spTree>
    <p:extLst>
      <p:ext uri="{BB962C8B-B14F-4D97-AF65-F5344CB8AC3E}">
        <p14:creationId xmlns:p14="http://schemas.microsoft.com/office/powerpoint/2010/main" val="29981333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Wandervogel"/>
          <p:cNvPicPr>
            <a:picLocks noChangeAspect="1" noChangeArrowheads="1"/>
          </p:cNvPicPr>
          <p:nvPr/>
        </p:nvPicPr>
        <p:blipFill>
          <a:blip r:embed="rId2">
            <a:duotone>
              <a:schemeClr val="bg2">
                <a:shade val="45000"/>
                <a:satMod val="135000"/>
              </a:schemeClr>
              <a:prstClr val="white"/>
            </a:duotone>
            <a:lum bright="19000" contrast="2000"/>
          </a:blip>
          <a:srcRect/>
          <a:stretch>
            <a:fillRect/>
          </a:stretch>
        </p:blipFill>
        <p:spPr bwMode="auto">
          <a:xfrm>
            <a:off x="-250724" y="0"/>
            <a:ext cx="10020817" cy="6858000"/>
          </a:xfrm>
          <a:prstGeom prst="rect">
            <a:avLst/>
          </a:prstGeom>
          <a:noFill/>
        </p:spPr>
      </p:pic>
      <p:sp>
        <p:nvSpPr>
          <p:cNvPr id="2" name="Title 1"/>
          <p:cNvSpPr>
            <a:spLocks noGrp="1"/>
          </p:cNvSpPr>
          <p:nvPr>
            <p:ph type="title"/>
          </p:nvPr>
        </p:nvSpPr>
        <p:spPr/>
        <p:txBody>
          <a:bodyPr/>
          <a:lstStyle/>
          <a:p>
            <a:r>
              <a:rPr lang="en-US" dirty="0" err="1" smtClean="0"/>
              <a:t>Wandervogel</a:t>
            </a:r>
            <a:endParaRPr lang="en-US" dirty="0"/>
          </a:p>
        </p:txBody>
      </p:sp>
      <p:sp>
        <p:nvSpPr>
          <p:cNvPr id="3" name="Content Placeholder 2"/>
          <p:cNvSpPr>
            <a:spLocks noGrp="1"/>
          </p:cNvSpPr>
          <p:nvPr>
            <p:ph idx="1"/>
          </p:nvPr>
        </p:nvSpPr>
        <p:spPr>
          <a:xfrm>
            <a:off x="457200" y="1417638"/>
            <a:ext cx="8229600" cy="5257800"/>
          </a:xfrm>
        </p:spPr>
        <p:txBody>
          <a:bodyPr>
            <a:normAutofit fontScale="25000" lnSpcReduction="20000"/>
          </a:bodyPr>
          <a:lstStyle/>
          <a:p>
            <a:pPr>
              <a:lnSpc>
                <a:spcPct val="120000"/>
              </a:lnSpc>
              <a:spcBef>
                <a:spcPts val="0"/>
              </a:spcBef>
              <a:spcAft>
                <a:spcPts val="1200"/>
              </a:spcAft>
            </a:pPr>
            <a:r>
              <a:rPr lang="en-US" sz="9600" dirty="0" err="1" smtClean="0">
                <a:latin typeface="Times New Roman"/>
                <a:cs typeface="Times New Roman"/>
              </a:rPr>
              <a:t>Wandervogel</a:t>
            </a:r>
            <a:r>
              <a:rPr lang="en-US" sz="9600" dirty="0" smtClean="0">
                <a:latin typeface="Times New Roman"/>
                <a:cs typeface="Times New Roman"/>
              </a:rPr>
              <a:t> is the name adopted by a popular movement of German youth groups from 1896 onward. The name can be translated as rambling, hiking, or wandering bird and the ethos is to shake off the restrictions of society and get back to nature and freedom. </a:t>
            </a:r>
          </a:p>
          <a:p>
            <a:pPr>
              <a:lnSpc>
                <a:spcPct val="120000"/>
              </a:lnSpc>
              <a:spcBef>
                <a:spcPts val="0"/>
              </a:spcBef>
              <a:spcAft>
                <a:spcPts val="1200"/>
              </a:spcAft>
            </a:pPr>
            <a:r>
              <a:rPr lang="en-US" sz="9600" dirty="0" smtClean="0">
                <a:latin typeface="Times New Roman"/>
                <a:cs typeface="Times New Roman"/>
              </a:rPr>
              <a:t>Blamed for being a ‘boys only club.’ By 1911 many groups agreed that young women should have an equal place in the movement. Disputes then took place about whether the genders should be kept separate. </a:t>
            </a:r>
          </a:p>
          <a:p>
            <a:pPr>
              <a:lnSpc>
                <a:spcPct val="120000"/>
              </a:lnSpc>
              <a:spcBef>
                <a:spcPts val="0"/>
              </a:spcBef>
              <a:spcAft>
                <a:spcPts val="1200"/>
              </a:spcAft>
            </a:pPr>
            <a:r>
              <a:rPr lang="en-US" sz="9600" dirty="0" smtClean="0">
                <a:latin typeface="Times New Roman"/>
                <a:cs typeface="Times New Roman"/>
              </a:rPr>
              <a:t>The </a:t>
            </a:r>
            <a:r>
              <a:rPr lang="en-US" sz="9600" dirty="0" err="1">
                <a:latin typeface="Times New Roman"/>
                <a:cs typeface="Times New Roman"/>
              </a:rPr>
              <a:t>W</a:t>
            </a:r>
            <a:r>
              <a:rPr lang="en-US" sz="9600" dirty="0" err="1" smtClean="0">
                <a:latin typeface="Times New Roman"/>
                <a:cs typeface="Times New Roman"/>
              </a:rPr>
              <a:t>andervogel</a:t>
            </a:r>
            <a:r>
              <a:rPr lang="en-US" sz="9600" dirty="0" smtClean="0">
                <a:latin typeface="Times New Roman"/>
                <a:cs typeface="Times New Roman"/>
              </a:rPr>
              <a:t> shared aims and means with the Boy Scouts </a:t>
            </a:r>
            <a:r>
              <a:rPr lang="mr-IN" sz="9600" dirty="0" smtClean="0">
                <a:latin typeface="Times New Roman"/>
                <a:cs typeface="Times New Roman"/>
              </a:rPr>
              <a:t>–</a:t>
            </a:r>
            <a:r>
              <a:rPr lang="en-US" sz="9600" dirty="0" smtClean="0">
                <a:latin typeface="Times New Roman"/>
                <a:cs typeface="Times New Roman"/>
              </a:rPr>
              <a:t> the love of the outdoors, the promise of peer bonding </a:t>
            </a:r>
            <a:r>
              <a:rPr lang="mr-IN" sz="9600" dirty="0" smtClean="0">
                <a:latin typeface="Times New Roman"/>
                <a:cs typeface="Times New Roman"/>
              </a:rPr>
              <a:t>–</a:t>
            </a:r>
            <a:r>
              <a:rPr lang="en-US" sz="9600" dirty="0" smtClean="0">
                <a:latin typeface="Times New Roman"/>
                <a:cs typeface="Times New Roman"/>
              </a:rPr>
              <a:t> but in the lack of any leadership imposed from above by adults, the youth of Germany chose to police themselves. </a:t>
            </a:r>
          </a:p>
          <a:p>
            <a:endParaRPr lang="en-US" sz="2800" dirty="0" smtClean="0">
              <a:latin typeface="Times New Roman"/>
              <a:cs typeface="Times New Roman"/>
            </a:endParaRPr>
          </a:p>
          <a:p>
            <a:endParaRPr lang="en-US" sz="2800" dirty="0">
              <a:latin typeface="Times New Roman"/>
              <a:cs typeface="Times New Roman"/>
            </a:endParaRPr>
          </a:p>
        </p:txBody>
      </p:sp>
    </p:spTree>
    <p:extLst>
      <p:ext uri="{BB962C8B-B14F-4D97-AF65-F5344CB8AC3E}">
        <p14:creationId xmlns:p14="http://schemas.microsoft.com/office/powerpoint/2010/main" val="20128900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nsight-2-HT-1.jpg"/>
          <p:cNvPicPr>
            <a:picLocks noGrp="1" noChangeAspect="1"/>
          </p:cNvPicPr>
          <p:nvPr>
            <p:ph idx="1"/>
          </p:nvPr>
        </p:nvPicPr>
        <p:blipFill>
          <a:blip r:embed="rId2">
            <a:duotone>
              <a:schemeClr val="bg2">
                <a:shade val="45000"/>
                <a:satMod val="135000"/>
              </a:schemeClr>
              <a:prstClr val="white"/>
            </a:duotone>
            <a:alphaModFix amt="49000"/>
            <a:extLst>
              <a:ext uri="{28A0092B-C50C-407E-A947-70E740481C1C}">
                <a14:useLocalDpi xmlns:a14="http://schemas.microsoft.com/office/drawing/2010/main" val="0"/>
              </a:ext>
            </a:extLst>
          </a:blip>
          <a:srcRect l="8168" r="8168"/>
          <a:stretch>
            <a:fillRect/>
          </a:stretch>
        </p:blipFill>
        <p:spPr>
          <a:xfrm>
            <a:off x="0" y="0"/>
            <a:ext cx="9238054" cy="6858000"/>
          </a:xfrm>
        </p:spPr>
      </p:pic>
      <p:sp>
        <p:nvSpPr>
          <p:cNvPr id="2" name="Title 1"/>
          <p:cNvSpPr>
            <a:spLocks noGrp="1"/>
          </p:cNvSpPr>
          <p:nvPr>
            <p:ph type="title"/>
          </p:nvPr>
        </p:nvSpPr>
        <p:spPr/>
        <p:txBody>
          <a:bodyPr>
            <a:normAutofit fontScale="90000"/>
          </a:bodyPr>
          <a:lstStyle/>
          <a:p>
            <a:r>
              <a:rPr lang="en-US" b="1" dirty="0" smtClean="0">
                <a:solidFill>
                  <a:srgbClr val="800000"/>
                </a:solidFill>
              </a:rPr>
              <a:t>The </a:t>
            </a:r>
            <a:r>
              <a:rPr lang="en-US" b="1" dirty="0" err="1" smtClean="0">
                <a:solidFill>
                  <a:srgbClr val="800000"/>
                </a:solidFill>
              </a:rPr>
              <a:t>Fascisti</a:t>
            </a:r>
            <a:r>
              <a:rPr lang="en-US" b="1" dirty="0" smtClean="0">
                <a:solidFill>
                  <a:srgbClr val="800000"/>
                </a:solidFill>
              </a:rPr>
              <a:t> </a:t>
            </a:r>
            <a:br>
              <a:rPr lang="en-US" b="1" dirty="0" smtClean="0">
                <a:solidFill>
                  <a:srgbClr val="800000"/>
                </a:solidFill>
              </a:rPr>
            </a:br>
            <a:r>
              <a:rPr lang="en-US" b="1" dirty="0" smtClean="0">
                <a:solidFill>
                  <a:srgbClr val="800000"/>
                </a:solidFill>
              </a:rPr>
              <a:t>1919-1929</a:t>
            </a:r>
            <a:endParaRPr lang="en-US" b="1" dirty="0">
              <a:solidFill>
                <a:srgbClr val="800000"/>
              </a:solidFill>
            </a:endParaRPr>
          </a:p>
        </p:txBody>
      </p:sp>
      <p:pic>
        <p:nvPicPr>
          <p:cNvPr id="5" name="Picture 4" descr="133921-004-9B2DBF2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259" y="1645661"/>
            <a:ext cx="6561587" cy="4998736"/>
          </a:xfrm>
          <a:prstGeom prst="rect">
            <a:avLst/>
          </a:prstGeom>
        </p:spPr>
      </p:pic>
    </p:spTree>
    <p:extLst>
      <p:ext uri="{BB962C8B-B14F-4D97-AF65-F5344CB8AC3E}">
        <p14:creationId xmlns:p14="http://schemas.microsoft.com/office/powerpoint/2010/main" val="35637414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Insight-2-HT-1.jpg"/>
          <p:cNvPicPr>
            <a:picLocks noChangeAspect="1"/>
          </p:cNvPicPr>
          <p:nvPr/>
        </p:nvPicPr>
        <p:blipFill>
          <a:blip r:embed="rId2">
            <a:duotone>
              <a:schemeClr val="bg2">
                <a:shade val="45000"/>
                <a:satMod val="135000"/>
              </a:schemeClr>
              <a:prstClr val="white"/>
            </a:duotone>
            <a:alphaModFix amt="49000"/>
            <a:extLst>
              <a:ext uri="{28A0092B-C50C-407E-A947-70E740481C1C}">
                <a14:useLocalDpi xmlns:a14="http://schemas.microsoft.com/office/drawing/2010/main" val="0"/>
              </a:ext>
            </a:extLst>
          </a:blip>
          <a:srcRect l="8168" r="8168"/>
          <a:stretch>
            <a:fillRect/>
          </a:stretch>
        </p:blipFill>
        <p:spPr>
          <a:xfrm>
            <a:off x="0" y="0"/>
            <a:ext cx="9238054" cy="6858000"/>
          </a:xfrm>
          <a:prstGeom prst="rect">
            <a:avLst/>
          </a:prstGeom>
        </p:spPr>
      </p:pic>
      <p:sp>
        <p:nvSpPr>
          <p:cNvPr id="2" name="Title 1"/>
          <p:cNvSpPr>
            <a:spLocks noGrp="1"/>
          </p:cNvSpPr>
          <p:nvPr>
            <p:ph type="title"/>
          </p:nvPr>
        </p:nvSpPr>
        <p:spPr/>
        <p:txBody>
          <a:bodyPr>
            <a:normAutofit/>
          </a:bodyPr>
          <a:lstStyle/>
          <a:p>
            <a:r>
              <a:rPr lang="en-US" b="1" dirty="0" smtClean="0">
                <a:solidFill>
                  <a:srgbClr val="800000"/>
                </a:solidFill>
              </a:rPr>
              <a:t>The </a:t>
            </a:r>
            <a:r>
              <a:rPr lang="en-US" b="1" dirty="0" err="1" smtClean="0">
                <a:solidFill>
                  <a:srgbClr val="800000"/>
                </a:solidFill>
              </a:rPr>
              <a:t>Fascisti</a:t>
            </a:r>
            <a:r>
              <a:rPr lang="en-US" b="1" dirty="0" smtClean="0">
                <a:solidFill>
                  <a:srgbClr val="800000"/>
                </a:solidFill>
              </a:rPr>
              <a:t> </a:t>
            </a:r>
            <a:endParaRPr lang="en-US" b="1" dirty="0">
              <a:solidFill>
                <a:srgbClr val="800000"/>
              </a:solidFill>
            </a:endParaRPr>
          </a:p>
        </p:txBody>
      </p:sp>
      <p:sp>
        <p:nvSpPr>
          <p:cNvPr id="3" name="Content Placeholder 2"/>
          <p:cNvSpPr>
            <a:spLocks noGrp="1"/>
          </p:cNvSpPr>
          <p:nvPr>
            <p:ph idx="1"/>
          </p:nvPr>
        </p:nvSpPr>
        <p:spPr/>
        <p:txBody>
          <a:bodyPr/>
          <a:lstStyle/>
          <a:p>
            <a:r>
              <a:rPr lang="en-US" dirty="0" smtClean="0"/>
              <a:t>Formed in the spring of 1919 the new party in Italy aimed to focus the anger of the returning veterans into a mass political party</a:t>
            </a:r>
          </a:p>
          <a:p>
            <a:r>
              <a:rPr lang="en-US" dirty="0" smtClean="0"/>
              <a:t>The futurist insistence on the vitality of youth became the central part of the Fascist </a:t>
            </a:r>
            <a:r>
              <a:rPr lang="en-US" dirty="0" err="1" smtClean="0"/>
              <a:t>programme</a:t>
            </a:r>
            <a:r>
              <a:rPr lang="en-US" dirty="0" smtClean="0"/>
              <a:t> started by Benito Mussolini. </a:t>
            </a:r>
          </a:p>
          <a:p>
            <a:r>
              <a:rPr lang="en-US" dirty="0" smtClean="0"/>
              <a:t>Rally Song: “</a:t>
            </a:r>
            <a:r>
              <a:rPr lang="en-US" dirty="0" err="1" smtClean="0"/>
              <a:t>Giovinezza</a:t>
            </a:r>
            <a:r>
              <a:rPr lang="en-US" dirty="0" smtClean="0"/>
              <a:t>! </a:t>
            </a:r>
            <a:r>
              <a:rPr lang="en-US" dirty="0" err="1"/>
              <a:t>Giovinezza</a:t>
            </a:r>
            <a:r>
              <a:rPr lang="en-US" dirty="0"/>
              <a:t>! </a:t>
            </a:r>
            <a:r>
              <a:rPr lang="en-US" dirty="0" smtClean="0"/>
              <a:t>(Youth! Youth!)</a:t>
            </a:r>
            <a:endParaRPr lang="en-US" dirty="0"/>
          </a:p>
        </p:txBody>
      </p:sp>
    </p:spTree>
    <p:extLst>
      <p:ext uri="{BB962C8B-B14F-4D97-AF65-F5344CB8AC3E}">
        <p14:creationId xmlns:p14="http://schemas.microsoft.com/office/powerpoint/2010/main" val="412704777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920s-flapper-dances.jpg"/>
          <p:cNvPicPr>
            <a:picLocks noChangeAspect="1"/>
          </p:cNvPicPr>
          <p:nvPr/>
        </p:nvPicPr>
        <p:blipFill>
          <a:blip r:embed="rId2">
            <a:duotone>
              <a:schemeClr val="bg2">
                <a:shade val="45000"/>
                <a:satMod val="135000"/>
              </a:schemeClr>
              <a:prstClr val="white"/>
            </a:duotone>
            <a:alphaModFix amt="51000"/>
            <a:extLst>
              <a:ext uri="{28A0092B-C50C-407E-A947-70E740481C1C}">
                <a14:useLocalDpi xmlns:a14="http://schemas.microsoft.com/office/drawing/2010/main" val="0"/>
              </a:ext>
            </a:extLst>
          </a:blip>
          <a:stretch>
            <a:fillRect/>
          </a:stretch>
        </p:blipFill>
        <p:spPr>
          <a:xfrm>
            <a:off x="0" y="-59765"/>
            <a:ext cx="9144000" cy="7001561"/>
          </a:xfrm>
          <a:prstGeom prst="rect">
            <a:avLst/>
          </a:prstGeom>
        </p:spPr>
      </p:pic>
      <p:sp>
        <p:nvSpPr>
          <p:cNvPr id="2" name="Title 1"/>
          <p:cNvSpPr>
            <a:spLocks noGrp="1"/>
          </p:cNvSpPr>
          <p:nvPr>
            <p:ph type="title"/>
          </p:nvPr>
        </p:nvSpPr>
        <p:spPr/>
        <p:txBody>
          <a:bodyPr>
            <a:normAutofit fontScale="90000"/>
          </a:bodyPr>
          <a:lstStyle/>
          <a:p>
            <a:r>
              <a:rPr lang="en-US" b="1" dirty="0" smtClean="0">
                <a:solidFill>
                  <a:srgbClr val="800000"/>
                </a:solidFill>
              </a:rPr>
              <a:t>Flappers (Sheiks and </a:t>
            </a:r>
            <a:r>
              <a:rPr lang="en-US" b="1" dirty="0" err="1" smtClean="0">
                <a:solidFill>
                  <a:srgbClr val="800000"/>
                </a:solidFill>
              </a:rPr>
              <a:t>Shebas</a:t>
            </a:r>
            <a:r>
              <a:rPr lang="en-US" b="1" dirty="0" smtClean="0">
                <a:solidFill>
                  <a:srgbClr val="800000"/>
                </a:solidFill>
              </a:rPr>
              <a:t>)</a:t>
            </a:r>
            <a:br>
              <a:rPr lang="en-US" b="1" dirty="0" smtClean="0">
                <a:solidFill>
                  <a:srgbClr val="800000"/>
                </a:solidFill>
              </a:rPr>
            </a:br>
            <a:r>
              <a:rPr lang="en-US" b="1" dirty="0" smtClean="0">
                <a:solidFill>
                  <a:srgbClr val="800000"/>
                </a:solidFill>
              </a:rPr>
              <a:t>1919-1929</a:t>
            </a:r>
            <a:endParaRPr lang="en-US" b="1" dirty="0">
              <a:solidFill>
                <a:srgbClr val="800000"/>
              </a:solidFill>
            </a:endParaRPr>
          </a:p>
        </p:txBody>
      </p:sp>
      <p:pic>
        <p:nvPicPr>
          <p:cNvPr id="6" name="Content Placeholder 5" descr="7f2531586ac3e55df74b2f4e00c6f3c3.jpg"/>
          <p:cNvPicPr>
            <a:picLocks noGrp="1" noChangeAspect="1"/>
          </p:cNvPicPr>
          <p:nvPr>
            <p:ph idx="1"/>
          </p:nvPr>
        </p:nvPicPr>
        <p:blipFill>
          <a:blip r:embed="rId3">
            <a:extLst>
              <a:ext uri="{28A0092B-C50C-407E-A947-70E740481C1C}">
                <a14:useLocalDpi xmlns:a14="http://schemas.microsoft.com/office/drawing/2010/main" val="0"/>
              </a:ext>
            </a:extLst>
          </a:blip>
          <a:srcRect l="-67310" r="-67310"/>
          <a:stretch>
            <a:fillRect/>
          </a:stretch>
        </p:blipFill>
        <p:spPr>
          <a:xfrm>
            <a:off x="0" y="1600200"/>
            <a:ext cx="9044121" cy="4973918"/>
          </a:xfrm>
        </p:spPr>
      </p:pic>
    </p:spTree>
    <p:extLst>
      <p:ext uri="{BB962C8B-B14F-4D97-AF65-F5344CB8AC3E}">
        <p14:creationId xmlns:p14="http://schemas.microsoft.com/office/powerpoint/2010/main" val="398291026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TotalTime>
  <Words>1467</Words>
  <Application>Microsoft Macintosh PowerPoint</Application>
  <PresentationFormat>On-screen Show (4:3)</PresentationFormat>
  <Paragraphs>87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Teenage</vt:lpstr>
      <vt:lpstr>Hooligans 1875-1904</vt:lpstr>
      <vt:lpstr>Hooligan</vt:lpstr>
      <vt:lpstr>PowerPoint Presentation</vt:lpstr>
      <vt:lpstr>Wandervogel 1904-1913</vt:lpstr>
      <vt:lpstr>Wandervogel</vt:lpstr>
      <vt:lpstr>The Fascisti  1919-1929</vt:lpstr>
      <vt:lpstr>The Fascisti </vt:lpstr>
      <vt:lpstr>Flappers (Sheiks and Shebas) 1919-1929</vt:lpstr>
      <vt:lpstr>Flappers (Sheiks and Shebas)</vt:lpstr>
      <vt:lpstr>Flappers (Sheiks and Shebas)</vt:lpstr>
      <vt:lpstr>Hitler Youth 1930-1939</vt:lpstr>
      <vt:lpstr>Hitler Youth</vt:lpstr>
      <vt:lpstr>Jitterbugs</vt:lpstr>
      <vt:lpstr>Jitterbugs</vt:lpstr>
      <vt:lpstr>Sub-Debs 1939-1943</vt:lpstr>
      <vt:lpstr>Sub-Debs</vt:lpstr>
      <vt:lpstr>Zoot-Suiters</vt:lpstr>
      <vt:lpstr>Zoot-Suiters</vt:lpstr>
      <vt:lpstr>PowerPoint Presentation</vt:lpstr>
      <vt:lpstr>Hippies 1958-1970</vt:lpstr>
      <vt:lpstr>Hippies</vt:lpstr>
      <vt:lpstr>Punks 1970-1988</vt:lpstr>
      <vt:lpstr>Punks</vt:lpstr>
      <vt:lpstr>Messages from Punks</vt:lpstr>
      <vt:lpstr>Three Cultures of the 1990s</vt:lpstr>
      <vt:lpstr>Preppy</vt:lpstr>
      <vt:lpstr>Grunge</vt:lpstr>
      <vt:lpstr>Hip-Hop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Teenage</dc:title>
  <dc:creator>Teacher</dc:creator>
  <cp:lastModifiedBy>Teacher</cp:lastModifiedBy>
  <cp:revision>26</cp:revision>
  <dcterms:created xsi:type="dcterms:W3CDTF">2017-05-03T21:43:50Z</dcterms:created>
  <dcterms:modified xsi:type="dcterms:W3CDTF">2017-05-04T22:02:54Z</dcterms:modified>
</cp:coreProperties>
</file>