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1"/>
  </p:notesMasterIdLst>
  <p:sldIdLst>
    <p:sldId id="264" r:id="rId2"/>
    <p:sldId id="259" r:id="rId3"/>
    <p:sldId id="262" r:id="rId4"/>
    <p:sldId id="263" r:id="rId5"/>
    <p:sldId id="256" r:id="rId6"/>
    <p:sldId id="257" r:id="rId7"/>
    <p:sldId id="258" r:id="rId8"/>
    <p:sldId id="260" r:id="rId9"/>
    <p:sldId id="265" r:id="rId10"/>
    <p:sldId id="261" r:id="rId11"/>
    <p:sldId id="266" r:id="rId12"/>
    <p:sldId id="267" r:id="rId13"/>
    <p:sldId id="268" r:id="rId14"/>
    <p:sldId id="269" r:id="rId15"/>
    <p:sldId id="271" r:id="rId16"/>
    <p:sldId id="270"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B348A-6A44-1146-B141-BB5E98E71E2F}" type="datetimeFigureOut">
              <a:rPr lang="en-US" smtClean="0"/>
              <a:pPr/>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45807-40C8-684A-907B-8EA95C4077FE}" type="slidenum">
              <a:rPr lang="en-US" smtClean="0"/>
              <a:pPr/>
              <a:t>‹#›</a:t>
            </a:fld>
            <a:endParaRPr lang="en-US"/>
          </a:p>
        </p:txBody>
      </p:sp>
    </p:spTree>
    <p:extLst>
      <p:ext uri="{BB962C8B-B14F-4D97-AF65-F5344CB8AC3E}">
        <p14:creationId xmlns="" xmlns:p14="http://schemas.microsoft.com/office/powerpoint/2010/main" val="30424106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Thanks to Mr. Martinez from Willow Canyon High School for </a:t>
            </a:r>
            <a:r>
              <a:rPr lang="en-US" smtClean="0"/>
              <a:t>this!</a:t>
            </a:r>
          </a:p>
        </p:txBody>
      </p:sp>
      <p:sp>
        <p:nvSpPr>
          <p:cNvPr id="4" name="Slide Number Placeholder 3"/>
          <p:cNvSpPr>
            <a:spLocks noGrp="1"/>
          </p:cNvSpPr>
          <p:nvPr>
            <p:ph type="sldNum" sz="quarter" idx="10"/>
          </p:nvPr>
        </p:nvSpPr>
        <p:spPr/>
        <p:txBody>
          <a:bodyPr/>
          <a:lstStyle/>
          <a:p>
            <a:fld id="{B0145807-40C8-684A-907B-8EA95C4077F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145807-40C8-684A-907B-8EA95C4077FE}" type="slidenum">
              <a:rPr lang="en-US" smtClean="0"/>
              <a:pPr/>
              <a:t>16</a:t>
            </a:fld>
            <a:endParaRPr lang="en-US"/>
          </a:p>
        </p:txBody>
      </p:sp>
    </p:spTree>
    <p:extLst>
      <p:ext uri="{BB962C8B-B14F-4D97-AF65-F5344CB8AC3E}">
        <p14:creationId xmlns="" xmlns:p14="http://schemas.microsoft.com/office/powerpoint/2010/main" val="439427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145807-40C8-684A-907B-8EA95C4077FE}" type="slidenum">
              <a:rPr lang="en-US" smtClean="0"/>
              <a:pPr/>
              <a:t>17</a:t>
            </a:fld>
            <a:endParaRPr lang="en-US"/>
          </a:p>
        </p:txBody>
      </p:sp>
    </p:spTree>
    <p:extLst>
      <p:ext uri="{BB962C8B-B14F-4D97-AF65-F5344CB8AC3E}">
        <p14:creationId xmlns="" xmlns:p14="http://schemas.microsoft.com/office/powerpoint/2010/main" val="439427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0145807-40C8-684A-907B-8EA95C4077FE}" type="slidenum">
              <a:rPr lang="en-US" smtClean="0"/>
              <a:pPr/>
              <a:t>19</a:t>
            </a:fld>
            <a:endParaRPr lang="en-US"/>
          </a:p>
        </p:txBody>
      </p:sp>
    </p:spTree>
    <p:extLst>
      <p:ext uri="{BB962C8B-B14F-4D97-AF65-F5344CB8AC3E}">
        <p14:creationId xmlns="" xmlns:p14="http://schemas.microsoft.com/office/powerpoint/2010/main" val="160671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F7FC8-87B1-8647-B07B-051B9D75F36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4140819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F7FC8-87B1-8647-B07B-051B9D75F36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86089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F7FC8-87B1-8647-B07B-051B9D75F36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277611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F7FC8-87B1-8647-B07B-051B9D75F36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316139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F7FC8-87B1-8647-B07B-051B9D75F36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287456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F7FC8-87B1-8647-B07B-051B9D75F368}"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256467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F7FC8-87B1-8647-B07B-051B9D75F368}" type="datetimeFigureOut">
              <a:rPr lang="en-US" smtClean="0"/>
              <a:pPr/>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82229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F7FC8-87B1-8647-B07B-051B9D75F368}" type="datetimeFigureOut">
              <a:rPr lang="en-US" smtClean="0"/>
              <a:pPr/>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211404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F7FC8-87B1-8647-B07B-051B9D75F368}" type="datetimeFigureOut">
              <a:rPr lang="en-US" smtClean="0"/>
              <a:pPr/>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349090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F7FC8-87B1-8647-B07B-051B9D75F368}"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58192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F7FC8-87B1-8647-B07B-051B9D75F368}"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396106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F7FC8-87B1-8647-B07B-051B9D75F368}" type="datetimeFigureOut">
              <a:rPr lang="en-US" smtClean="0"/>
              <a:pPr/>
              <a:t>9/6/2017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48007-9254-9A41-9D2D-CF110394A144}" type="slidenum">
              <a:rPr lang="en-US" smtClean="0"/>
              <a:pPr/>
              <a:t>‹#›</a:t>
            </a:fld>
            <a:endParaRPr lang="en-US"/>
          </a:p>
        </p:txBody>
      </p:sp>
    </p:spTree>
    <p:extLst>
      <p:ext uri="{BB962C8B-B14F-4D97-AF65-F5344CB8AC3E}">
        <p14:creationId xmlns="" xmlns:p14="http://schemas.microsoft.com/office/powerpoint/2010/main" val="32781556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3705"/>
            <a:ext cx="8229600" cy="1143000"/>
          </a:xfrm>
        </p:spPr>
        <p:txBody>
          <a:bodyPr/>
          <a:lstStyle/>
          <a:p>
            <a:r>
              <a:rPr lang="en-US" dirty="0"/>
              <a:t>Tackling Paper 2</a:t>
            </a:r>
          </a:p>
        </p:txBody>
      </p:sp>
    </p:spTree>
    <p:extLst>
      <p:ext uri="{BB962C8B-B14F-4D97-AF65-F5344CB8AC3E}">
        <p14:creationId xmlns="" xmlns:p14="http://schemas.microsoft.com/office/powerpoint/2010/main" val="1054312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Approach Thinking About a Source: Author</a:t>
            </a:r>
            <a:endParaRPr lang="en-US" dirty="0"/>
          </a:p>
        </p:txBody>
      </p:sp>
      <p:sp>
        <p:nvSpPr>
          <p:cNvPr id="3" name="Content Placeholder 2"/>
          <p:cNvSpPr>
            <a:spLocks noGrp="1"/>
          </p:cNvSpPr>
          <p:nvPr>
            <p:ph idx="1"/>
          </p:nvPr>
        </p:nvSpPr>
        <p:spPr/>
        <p:txBody>
          <a:bodyPr/>
          <a:lstStyle/>
          <a:p>
            <a:r>
              <a:rPr lang="en-US" dirty="0" smtClean="0"/>
              <a:t>When I look at who wrote this source, it makes me think …, because …</a:t>
            </a:r>
          </a:p>
          <a:p>
            <a:r>
              <a:rPr lang="en-US" dirty="0" smtClean="0"/>
              <a:t>After reading this source, I can </a:t>
            </a:r>
            <a:r>
              <a:rPr lang="en-US" i="1" dirty="0" smtClean="0"/>
              <a:t>infer</a:t>
            </a:r>
            <a:r>
              <a:rPr lang="en-US" dirty="0" smtClean="0"/>
              <a:t> … about the person who wrote it, because … </a:t>
            </a:r>
          </a:p>
          <a:p>
            <a:r>
              <a:rPr lang="en-US" dirty="0" smtClean="0"/>
              <a:t>I know … about the author of this source [based on the source note/outside knowledge].  This makes me think … about the source.</a:t>
            </a:r>
            <a:endParaRPr lang="en-US" dirty="0"/>
          </a:p>
        </p:txBody>
      </p:sp>
    </p:spTree>
    <p:extLst>
      <p:ext uri="{BB962C8B-B14F-4D97-AF65-F5344CB8AC3E}">
        <p14:creationId xmlns="" xmlns:p14="http://schemas.microsoft.com/office/powerpoint/2010/main" val="4127245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Approach Thinking About a Source: Audience</a:t>
            </a:r>
            <a:endParaRPr lang="en-US" dirty="0"/>
          </a:p>
        </p:txBody>
      </p:sp>
      <p:sp>
        <p:nvSpPr>
          <p:cNvPr id="3" name="Content Placeholder 2"/>
          <p:cNvSpPr>
            <a:spLocks noGrp="1"/>
          </p:cNvSpPr>
          <p:nvPr>
            <p:ph idx="1"/>
          </p:nvPr>
        </p:nvSpPr>
        <p:spPr/>
        <p:txBody>
          <a:bodyPr/>
          <a:lstStyle/>
          <a:p>
            <a:r>
              <a:rPr lang="en-US" dirty="0" smtClean="0"/>
              <a:t>The person who wrote this source was … and it was published in … From this, I can guess that the audience may have been …, because …</a:t>
            </a:r>
          </a:p>
          <a:p>
            <a:r>
              <a:rPr lang="en-US" dirty="0" smtClean="0"/>
              <a:t>The message of the source is … The author uses [language/evidence] to support this message. This makes me think that the audience was …</a:t>
            </a:r>
          </a:p>
          <a:p>
            <a:endParaRPr lang="en-US" dirty="0"/>
          </a:p>
        </p:txBody>
      </p:sp>
    </p:spTree>
    <p:extLst>
      <p:ext uri="{BB962C8B-B14F-4D97-AF65-F5344CB8AC3E}">
        <p14:creationId xmlns="" xmlns:p14="http://schemas.microsoft.com/office/powerpoint/2010/main" val="3445887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Approach Thinking About A Source: Message &amp; Motivation</a:t>
            </a:r>
            <a:endParaRPr lang="en-US" dirty="0"/>
          </a:p>
        </p:txBody>
      </p:sp>
      <p:sp>
        <p:nvSpPr>
          <p:cNvPr id="3" name="Content Placeholder 2"/>
          <p:cNvSpPr>
            <a:spLocks noGrp="1"/>
          </p:cNvSpPr>
          <p:nvPr>
            <p:ph idx="1"/>
          </p:nvPr>
        </p:nvSpPr>
        <p:spPr/>
        <p:txBody>
          <a:bodyPr/>
          <a:lstStyle/>
          <a:p>
            <a:r>
              <a:rPr lang="en-US" dirty="0" smtClean="0"/>
              <a:t>The message of this source is …  The author uses … language and … evidence to prove his/her point.  This makes me think that the purpose of this source was to ….</a:t>
            </a:r>
          </a:p>
          <a:p>
            <a:r>
              <a:rPr lang="en-US" dirty="0" smtClean="0"/>
              <a:t>I can infer, based on who the author was and where the source was published, that the purpose of this source was to … </a:t>
            </a:r>
          </a:p>
        </p:txBody>
      </p:sp>
    </p:spTree>
    <p:extLst>
      <p:ext uri="{BB962C8B-B14F-4D97-AF65-F5344CB8AC3E}">
        <p14:creationId xmlns="" xmlns:p14="http://schemas.microsoft.com/office/powerpoint/2010/main" val="2530912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Approach Thinking About a Source: Context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view in this source is … This would have been a [typical/atypical] view for this time and location, because ….  This would have been a [typical/atypical] view for the type of person the author was, because ...  This makes me think that … </a:t>
            </a:r>
          </a:p>
          <a:p>
            <a:r>
              <a:rPr lang="en-US" dirty="0" smtClean="0"/>
              <a:t>What I know about what was going on at the time makes me think …. about this source, because …. </a:t>
            </a:r>
          </a:p>
          <a:p>
            <a:r>
              <a:rPr lang="en-US" dirty="0" smtClean="0"/>
              <a:t>This source helps me understand what was going on at the time because … I can relate it to other things I know about the time in these ways: … </a:t>
            </a:r>
            <a:endParaRPr lang="en-US" dirty="0"/>
          </a:p>
        </p:txBody>
      </p:sp>
    </p:spTree>
    <p:extLst>
      <p:ext uri="{BB962C8B-B14F-4D97-AF65-F5344CB8AC3E}">
        <p14:creationId xmlns="" xmlns:p14="http://schemas.microsoft.com/office/powerpoint/2010/main" val="184680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Translating Author, Audience, Message, Motivation, and Context into “Usefulness”</a:t>
            </a:r>
            <a:endParaRPr lang="en-US" dirty="0"/>
          </a:p>
        </p:txBody>
      </p:sp>
      <p:sp>
        <p:nvSpPr>
          <p:cNvPr id="3" name="Content Placeholder 2"/>
          <p:cNvSpPr>
            <a:spLocks noGrp="1"/>
          </p:cNvSpPr>
          <p:nvPr>
            <p:ph idx="1"/>
          </p:nvPr>
        </p:nvSpPr>
        <p:spPr>
          <a:xfrm>
            <a:off x="457200" y="1936966"/>
            <a:ext cx="8229600" cy="4525963"/>
          </a:xfrm>
        </p:spPr>
        <p:txBody>
          <a:bodyPr>
            <a:normAutofit fontScale="92500" lnSpcReduction="20000"/>
          </a:bodyPr>
          <a:lstStyle/>
          <a:p>
            <a:r>
              <a:rPr lang="en-US" dirty="0" smtClean="0"/>
              <a:t>Move away from the idea of assessing a source solely on reliability/bias, or ranking how “good”</a:t>
            </a:r>
            <a:r>
              <a:rPr lang="en-US" dirty="0"/>
              <a:t> </a:t>
            </a:r>
            <a:r>
              <a:rPr lang="en-US" dirty="0" smtClean="0"/>
              <a:t>or “bad” a source is based on perceived neutrality – neutrality is not the goal</a:t>
            </a:r>
          </a:p>
          <a:p>
            <a:r>
              <a:rPr lang="en-US" dirty="0" smtClean="0"/>
              <a:t>Every source is equally useful, but they cannot always be used in equal ways to understand an event</a:t>
            </a:r>
          </a:p>
          <a:p>
            <a:r>
              <a:rPr lang="en-US" dirty="0" smtClean="0"/>
              <a:t>Combine information from considering the components of the source to determine what the source is “telling us” versus what the source “says.”</a:t>
            </a:r>
          </a:p>
          <a:p>
            <a:endParaRPr lang="en-US" dirty="0"/>
          </a:p>
        </p:txBody>
      </p:sp>
    </p:spTree>
    <p:extLst>
      <p:ext uri="{BB962C8B-B14F-4D97-AF65-F5344CB8AC3E}">
        <p14:creationId xmlns="" xmlns:p14="http://schemas.microsoft.com/office/powerpoint/2010/main" val="885695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0475"/>
            <a:ext cx="8229600" cy="1143000"/>
          </a:xfrm>
        </p:spPr>
        <p:txBody>
          <a:bodyPr>
            <a:normAutofit fontScale="90000"/>
          </a:bodyPr>
          <a:lstStyle/>
          <a:p>
            <a:r>
              <a:rPr lang="en-US" dirty="0" smtClean="0"/>
              <a:t>Considering These Elements in Sources</a:t>
            </a:r>
            <a:endParaRPr lang="en-US" dirty="0"/>
          </a:p>
        </p:txBody>
      </p:sp>
    </p:spTree>
    <p:extLst>
      <p:ext uri="{BB962C8B-B14F-4D97-AF65-F5344CB8AC3E}">
        <p14:creationId xmlns="" xmlns:p14="http://schemas.microsoft.com/office/powerpoint/2010/main" val="227636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smtClean="0"/>
              <a:t>Source 1: Editorial, </a:t>
            </a:r>
            <a:r>
              <a:rPr lang="en-US" sz="2000" b="1" i="1" dirty="0" smtClean="0"/>
              <a:t>Rocky Mountain News</a:t>
            </a:r>
            <a:r>
              <a:rPr lang="en-US" sz="2000" b="1" dirty="0" smtClean="0"/>
              <a:t>, 1864</a:t>
            </a:r>
            <a:br>
              <a:rPr lang="en-US" sz="2000" b="1" dirty="0" smtClean="0"/>
            </a:br>
            <a:r>
              <a:rPr lang="en-US" sz="2000" i="1" dirty="0" smtClean="0"/>
              <a:t>This editorial was published in the </a:t>
            </a:r>
            <a:r>
              <a:rPr lang="en-US" sz="2000" dirty="0" smtClean="0"/>
              <a:t>Rocky Mountain News </a:t>
            </a:r>
            <a:r>
              <a:rPr lang="en-US" sz="2000" i="1" dirty="0" smtClean="0"/>
              <a:t>following the Sand Creek Massacre</a:t>
            </a:r>
            <a:endParaRPr lang="en-US" sz="2000" i="1" dirty="0"/>
          </a:p>
        </p:txBody>
      </p:sp>
      <p:sp>
        <p:nvSpPr>
          <p:cNvPr id="3" name="Content Placeholder 2"/>
          <p:cNvSpPr>
            <a:spLocks noGrp="1"/>
          </p:cNvSpPr>
          <p:nvPr>
            <p:ph idx="1"/>
          </p:nvPr>
        </p:nvSpPr>
        <p:spPr>
          <a:xfrm>
            <a:off x="291021" y="1458086"/>
            <a:ext cx="8624792" cy="5556518"/>
          </a:xfrm>
        </p:spPr>
        <p:txBody>
          <a:bodyPr>
            <a:normAutofit fontScale="55000" lnSpcReduction="20000"/>
          </a:bodyPr>
          <a:lstStyle/>
          <a:p>
            <a:pPr marL="0" indent="0">
              <a:buNone/>
            </a:pPr>
            <a:r>
              <a:rPr lang="en-US" dirty="0" smtClean="0"/>
              <a:t>“Among the brilliant feats of arms in Indian warfare, the recent campaign of our Colorado volunteers will stand in history with few rivals, and none to exceed it in final results … we have gathered from those who participated in it and from others who were in that part of the country, some facts which will doubtless interest many of our readers … </a:t>
            </a:r>
          </a:p>
          <a:p>
            <a:pPr marL="0" indent="0">
              <a:buNone/>
            </a:pPr>
            <a:endParaRPr lang="en-US" dirty="0" smtClean="0"/>
          </a:p>
          <a:p>
            <a:pPr marL="0" indent="0">
              <a:buNone/>
            </a:pPr>
            <a:r>
              <a:rPr lang="en-US" dirty="0" smtClean="0"/>
              <a:t>“[The Native American] village consisted of one hundred and thirty Cheyenne and with Arapahoe lodges.  These … were totally destroy.  Among their effects were large supplies of flour, sugar, coffee, tea … Women’s and children’s clothing were found; also books and many other articles which must have been taken from captured trains or houses.  One white man’s scalp was found which had evidently been taken but a few days before …</a:t>
            </a:r>
          </a:p>
          <a:p>
            <a:pPr marL="0" indent="0">
              <a:buNone/>
            </a:pPr>
            <a:endParaRPr lang="en-US" dirty="0" smtClean="0"/>
          </a:p>
          <a:p>
            <a:pPr marL="0" indent="0">
              <a:buNone/>
            </a:pPr>
            <a:r>
              <a:rPr lang="en-US" dirty="0" smtClean="0"/>
              <a:t>“The Indian camp was well supplied with defensive works … </a:t>
            </a:r>
          </a:p>
          <a:p>
            <a:pPr marL="0" indent="0">
              <a:buNone/>
            </a:pPr>
            <a:endParaRPr lang="en-US" dirty="0" smtClean="0"/>
          </a:p>
          <a:p>
            <a:pPr marL="0" indent="0">
              <a:buNone/>
            </a:pPr>
            <a:r>
              <a:rPr lang="en-US" dirty="0" smtClean="0"/>
              <a:t>“[T]he exploit has few, if any, parallels … the utter surprise of a large Indian village is unprecedented.  In no single battle in North America, we believe, have so many Indians been slain … </a:t>
            </a:r>
          </a:p>
          <a:p>
            <a:pPr marL="0" indent="0">
              <a:buNone/>
            </a:pPr>
            <a:endParaRPr lang="en-US" dirty="0" smtClean="0"/>
          </a:p>
          <a:p>
            <a:pPr marL="0" indent="0">
              <a:buNone/>
            </a:pPr>
            <a:r>
              <a:rPr lang="en-US" dirty="0" smtClean="0"/>
              <a:t>“All acquitted themselves well, and Colorado soldiers have again covered themselves with glory.”</a:t>
            </a:r>
          </a:p>
          <a:p>
            <a:pPr marL="0" indent="0">
              <a:buNone/>
            </a:pPr>
            <a:endParaRPr lang="en-US" dirty="0" smtClean="0"/>
          </a:p>
          <a:p>
            <a:pPr marL="0" indent="0">
              <a:buNone/>
            </a:pPr>
            <a:endParaRPr lang="en-US" dirty="0"/>
          </a:p>
        </p:txBody>
      </p:sp>
      <p:sp>
        <p:nvSpPr>
          <p:cNvPr id="4" name="TextBox 3"/>
          <p:cNvSpPr txBox="1"/>
          <p:nvPr/>
        </p:nvSpPr>
        <p:spPr>
          <a:xfrm>
            <a:off x="1000632" y="1962865"/>
            <a:ext cx="184666" cy="369332"/>
          </a:xfrm>
          <a:prstGeom prst="rect">
            <a:avLst/>
          </a:prstGeom>
          <a:noFill/>
        </p:spPr>
        <p:txBody>
          <a:bodyPr wrap="none" rtlCol="0">
            <a:spAutoFit/>
          </a:bodyPr>
          <a:lstStyle/>
          <a:p>
            <a:endParaRPr lang="en-US" dirty="0"/>
          </a:p>
        </p:txBody>
      </p:sp>
    </p:spTree>
    <p:extLst>
      <p:ext uri="{BB962C8B-B14F-4D97-AF65-F5344CB8AC3E}">
        <p14:creationId xmlns="" xmlns:p14="http://schemas.microsoft.com/office/powerpoint/2010/main" val="83935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108"/>
          </a:xfrm>
        </p:spPr>
        <p:txBody>
          <a:bodyPr>
            <a:noAutofit/>
          </a:bodyPr>
          <a:lstStyle/>
          <a:p>
            <a:pPr algn="l"/>
            <a:r>
              <a:rPr lang="en-US" sz="1400" b="1" dirty="0" smtClean="0"/>
              <a:t>Source </a:t>
            </a:r>
            <a:r>
              <a:rPr lang="en-US" sz="1400" b="1" dirty="0"/>
              <a:t>2</a:t>
            </a:r>
            <a:r>
              <a:rPr lang="en-US" sz="1400" b="1" dirty="0" smtClean="0"/>
              <a:t>: Frederic Remington, “The Ghost Dance by the Ogallala [sic] Sioux at Pine Ridge Agency, Dakota,” </a:t>
            </a:r>
            <a:r>
              <a:rPr lang="en-US" sz="1400" b="1" i="1" dirty="0" smtClean="0"/>
              <a:t>Harper’s Weekly</a:t>
            </a:r>
            <a:r>
              <a:rPr lang="en-US" sz="1400" b="1" dirty="0" smtClean="0"/>
              <a:t>, 1890.</a:t>
            </a:r>
            <a:br>
              <a:rPr lang="en-US" sz="1400" b="1" dirty="0" smtClean="0"/>
            </a:br>
            <a:r>
              <a:rPr lang="en-US" sz="1400" b="1" dirty="0"/>
              <a:t>	</a:t>
            </a:r>
            <a:r>
              <a:rPr lang="en-US" sz="1400" i="1" dirty="0" smtClean="0"/>
              <a:t>Remington was a painter who covered the American West for </a:t>
            </a:r>
            <a:r>
              <a:rPr lang="en-US" sz="1400" dirty="0" smtClean="0"/>
              <a:t>Harper’s Weekly </a:t>
            </a:r>
            <a:r>
              <a:rPr lang="en-US" sz="1400" i="1" dirty="0" smtClean="0"/>
              <a:t>during the 1880s.  In the 1890s, he received critical acclaim for his work, which was exhibited in New York and Paris.</a:t>
            </a:r>
            <a:endParaRPr lang="en-US" sz="1400" dirty="0"/>
          </a:p>
        </p:txBody>
      </p:sp>
      <p:sp>
        <p:nvSpPr>
          <p:cNvPr id="3" name="Content Placeholder 2"/>
          <p:cNvSpPr>
            <a:spLocks noGrp="1"/>
          </p:cNvSpPr>
          <p:nvPr>
            <p:ph idx="1"/>
          </p:nvPr>
        </p:nvSpPr>
        <p:spPr>
          <a:xfrm>
            <a:off x="291021" y="1098074"/>
            <a:ext cx="8624792" cy="5556518"/>
          </a:xfrm>
        </p:spPr>
        <p:txBody>
          <a:bodyPr>
            <a:normAutofit/>
          </a:bodyPr>
          <a:lstStyle/>
          <a:p>
            <a:pPr marL="0" indent="0">
              <a:buNone/>
            </a:pPr>
            <a:endParaRPr lang="en-US" dirty="0" smtClean="0"/>
          </a:p>
          <a:p>
            <a:pPr marL="0" indent="0">
              <a:buNone/>
            </a:pPr>
            <a:endParaRPr lang="en-US" dirty="0"/>
          </a:p>
        </p:txBody>
      </p:sp>
      <p:sp>
        <p:nvSpPr>
          <p:cNvPr id="4" name="TextBox 3"/>
          <p:cNvSpPr txBox="1"/>
          <p:nvPr/>
        </p:nvSpPr>
        <p:spPr>
          <a:xfrm>
            <a:off x="1000632" y="1962865"/>
            <a:ext cx="184666" cy="369332"/>
          </a:xfrm>
          <a:prstGeom prst="rect">
            <a:avLst/>
          </a:prstGeom>
          <a:noFill/>
        </p:spPr>
        <p:txBody>
          <a:bodyPr wrap="none" rtlCol="0">
            <a:spAutoFit/>
          </a:bodyPr>
          <a:lstStyle/>
          <a:p>
            <a:endParaRPr lang="en-US" dirty="0"/>
          </a:p>
        </p:txBody>
      </p:sp>
      <p:pic>
        <p:nvPicPr>
          <p:cNvPr id="5" name="Picture 4" descr="Ghost Dance.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58800" y="1098074"/>
            <a:ext cx="8128000" cy="5626100"/>
          </a:xfrm>
          <a:prstGeom prst="rect">
            <a:avLst/>
          </a:prstGeom>
        </p:spPr>
      </p:pic>
    </p:spTree>
    <p:extLst>
      <p:ext uri="{BB962C8B-B14F-4D97-AF65-F5344CB8AC3E}">
        <p14:creationId xmlns="" xmlns:p14="http://schemas.microsoft.com/office/powerpoint/2010/main" val="2790381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6"/>
            <a:ext cx="8229600" cy="1143000"/>
          </a:xfrm>
        </p:spPr>
        <p:txBody>
          <a:bodyPr>
            <a:normAutofit/>
          </a:bodyPr>
          <a:lstStyle/>
          <a:p>
            <a:pPr algn="l"/>
            <a:r>
              <a:rPr lang="en-US" sz="1400" b="1" dirty="0" smtClean="0"/>
              <a:t>Source 3: Henry Stimson, Draft of Press Release Announcing the Use of the Atomic Bomb, 1945</a:t>
            </a:r>
            <a:r>
              <a:rPr lang="en-US" sz="1400" dirty="0" smtClean="0"/>
              <a:t/>
            </a:r>
            <a:br>
              <a:rPr lang="en-US" sz="1400" dirty="0" smtClean="0"/>
            </a:br>
            <a:r>
              <a:rPr lang="en-US" sz="1400" dirty="0"/>
              <a:t>	</a:t>
            </a:r>
            <a:r>
              <a:rPr lang="en-US" sz="1400" i="1" dirty="0" smtClean="0"/>
              <a:t>Stimson was Roosevelt, and then Truman’s, Secretary of War, and oversaw the development of the atomic bomb during Roosevelt’s presidency and its eventual use during Truman’s. He drafted a press release to the American public for use following the dropping of the bomb.</a:t>
            </a:r>
            <a:endParaRPr lang="en-US" sz="1400" b="1" dirty="0"/>
          </a:p>
        </p:txBody>
      </p:sp>
      <p:sp>
        <p:nvSpPr>
          <p:cNvPr id="3" name="Content Placeholder 2"/>
          <p:cNvSpPr>
            <a:spLocks noGrp="1"/>
          </p:cNvSpPr>
          <p:nvPr>
            <p:ph idx="1"/>
          </p:nvPr>
        </p:nvSpPr>
        <p:spPr>
          <a:xfrm>
            <a:off x="457200" y="1600200"/>
            <a:ext cx="8432800" cy="5135880"/>
          </a:xfrm>
        </p:spPr>
        <p:txBody>
          <a:bodyPr>
            <a:noAutofit/>
          </a:bodyPr>
          <a:lstStyle/>
          <a:p>
            <a:pPr marL="0" indent="0">
              <a:buNone/>
            </a:pPr>
            <a:r>
              <a:rPr lang="en-US" sz="1200" dirty="0" smtClean="0"/>
              <a:t>“ ____ hours ago an American airplane dropped one bomb on ____ and destroyed its usefulness to the enemy.  That bomb has more power than 20,000 tons of T.N.T. It has more than two thousand times the blast power of the … largest bomb ever yet used in the history of warfare … </a:t>
            </a:r>
          </a:p>
          <a:p>
            <a:pPr marL="0" indent="0">
              <a:buNone/>
            </a:pPr>
            <a:endParaRPr lang="en-US" sz="1200" dirty="0"/>
          </a:p>
          <a:p>
            <a:pPr marL="0" indent="0">
              <a:buNone/>
            </a:pPr>
            <a:r>
              <a:rPr lang="en-US" sz="1200" dirty="0" smtClean="0"/>
              <a:t>“The Japanese began the war from the air at Pearl Harbor.  They have been repaid many fold.  And the end is not yet.  With this bomb we have now added a new and revolutionary increase in destruction to supplement the growing power of our armed forces …</a:t>
            </a:r>
          </a:p>
          <a:p>
            <a:pPr marL="0" indent="0">
              <a:buNone/>
            </a:pPr>
            <a:endParaRPr lang="en-US" sz="1200" dirty="0"/>
          </a:p>
          <a:p>
            <a:pPr marL="0" indent="0">
              <a:buNone/>
            </a:pPr>
            <a:r>
              <a:rPr lang="en-US" sz="1200" dirty="0" smtClean="0"/>
              <a:t>“It is an atomic bomb.  It is a harnessing of the basic power of the universe.  The force from which the sun draws its power has been loosed against those who brought war to the Far East …</a:t>
            </a:r>
          </a:p>
          <a:p>
            <a:pPr marL="0" indent="0">
              <a:buNone/>
            </a:pPr>
            <a:endParaRPr lang="en-US" sz="1200" dirty="0"/>
          </a:p>
          <a:p>
            <a:pPr marL="0" indent="0">
              <a:buNone/>
            </a:pPr>
            <a:r>
              <a:rPr lang="en-US" sz="1200" dirty="0" smtClean="0"/>
              <a:t>“But the greatest marvel is not the size of the enterprise, its secrecy, nor its cost, but the achievement of scientific brains in putting together infinitely complex pieces of knowledge … into a workable plan.  And hardly less marvelous has been the capacity of industry to design, and of labor to operate, the machines and methods to do things never done before … </a:t>
            </a:r>
          </a:p>
          <a:p>
            <a:pPr marL="0" indent="0">
              <a:buNone/>
            </a:pPr>
            <a:endParaRPr lang="en-US" sz="1200" dirty="0"/>
          </a:p>
          <a:p>
            <a:pPr marL="0" indent="0">
              <a:buNone/>
            </a:pPr>
            <a:r>
              <a:rPr lang="en-US" sz="1200" dirty="0" smtClean="0"/>
              <a:t>“It was to spare the Japanese people from utter destruction that the ultimatum of July 26 was issued at Potsdam.  Their leaders promptly rejected that ultimatum …</a:t>
            </a:r>
          </a:p>
          <a:p>
            <a:pPr marL="0" indent="0">
              <a:buNone/>
            </a:pPr>
            <a:endParaRPr lang="en-US" sz="1200" dirty="0"/>
          </a:p>
          <a:p>
            <a:pPr marL="0" indent="0">
              <a:buNone/>
            </a:pPr>
            <a:r>
              <a:rPr lang="en-US" sz="1200" dirty="0" smtClean="0"/>
              <a:t>“The fact that we can release atomic energy ushers in a new era in man’s understanding of nature’s forces.  Atomic energy may in the future supplement the power that now comes from coal, oil, and falling water … </a:t>
            </a:r>
          </a:p>
          <a:p>
            <a:pPr marL="0" indent="0">
              <a:buNone/>
            </a:pPr>
            <a:endParaRPr lang="en-US" sz="1200" dirty="0"/>
          </a:p>
          <a:p>
            <a:pPr marL="0" indent="0">
              <a:buNone/>
            </a:pPr>
            <a:r>
              <a:rPr lang="en-US" sz="1200" dirty="0" smtClean="0"/>
              <a:t>“I shall recommend that the Congress of the United States consider promptly the establishment of an appropriate commission to control the production and use of atomic power within the United States.  I shall give further consideration and make further recommendations to the Congress as to how atomic power can become a powerful and forceful influence towards the maintenance of world peace.”</a:t>
            </a:r>
            <a:endParaRPr lang="en-US" sz="1200" dirty="0"/>
          </a:p>
        </p:txBody>
      </p:sp>
    </p:spTree>
    <p:extLst>
      <p:ext uri="{BB962C8B-B14F-4D97-AF65-F5344CB8AC3E}">
        <p14:creationId xmlns="" xmlns:p14="http://schemas.microsoft.com/office/powerpoint/2010/main" val="4025987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b="1" dirty="0" smtClean="0"/>
              <a:t>Source 4: California Workingmen’s Party,  “An Address From the Workingmen of San Francisco to Their Brothers Throughout the Pacific Coast,” August 16, 1888</a:t>
            </a:r>
            <a:r>
              <a:rPr lang="en-US" sz="1600" dirty="0" smtClean="0"/>
              <a:t>.</a:t>
            </a:r>
            <a:endParaRPr lang="en-US" sz="1600" b="1"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“We have met here in San Francisco tonight to raise our voice to you in warning of a great danger that seems to us imminent, and threatens our almost utter destruction as a prosperous community …</a:t>
            </a:r>
          </a:p>
          <a:p>
            <a:pPr marL="0" indent="0">
              <a:buNone/>
            </a:pPr>
            <a:endParaRPr lang="en-US" dirty="0"/>
          </a:p>
          <a:p>
            <a:pPr marL="0" indent="0">
              <a:buNone/>
            </a:pPr>
            <a:r>
              <a:rPr lang="en-US" dirty="0" smtClean="0"/>
              <a:t>“The danger is that, while we have been sleeping in fancied security, believing that the tide of Mongolian immigration to our state had been checked … our opponents, the pro-China wealthy men of the land, have been wide-awake and have succeeded in reviving the importation of this servile slave-labor … So that, now, hundreds and thousands of Mongolians are every week flocking into our State …</a:t>
            </a:r>
          </a:p>
          <a:p>
            <a:pPr marL="0" indent="0">
              <a:buNone/>
            </a:pPr>
            <a:endParaRPr lang="en-US" dirty="0"/>
          </a:p>
          <a:p>
            <a:pPr marL="0" indent="0">
              <a:buNone/>
            </a:pPr>
            <a:r>
              <a:rPr lang="en-US" dirty="0" smtClean="0"/>
              <a:t>“Today, every avenue to labor, of every sort, is crowded with Chinese slave labor worse than it was eight years ago.  The boot, shoe and cigar industries are almost entirely in their hands.  In the manufacture of [clothing] … they run over three thousand sewing machines night and day.  They monopolize nearly all farming … This state of things brings about a terrible competition between our own people, who must live, if they live at all, in accord with American civilization, and the labor of a people, who live like what in fact they are, degraded serfs under masters who hold them in slavery.  We should all understand that this state of things cannot much longer be endured.”</a:t>
            </a:r>
            <a:endParaRPr lang="en-US" dirty="0"/>
          </a:p>
        </p:txBody>
      </p:sp>
    </p:spTree>
    <p:extLst>
      <p:ext uri="{BB962C8B-B14F-4D97-AF65-F5344CB8AC3E}">
        <p14:creationId xmlns="" xmlns:p14="http://schemas.microsoft.com/office/powerpoint/2010/main" val="199479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Paper 2 Require?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Paper 2 </a:t>
            </a:r>
            <a:r>
              <a:rPr lang="en-US" dirty="0" smtClean="0"/>
              <a:t>requires students to </a:t>
            </a:r>
            <a:r>
              <a:rPr lang="en-US" u="sng" dirty="0" smtClean="0"/>
              <a:t>use</a:t>
            </a:r>
            <a:r>
              <a:rPr lang="en-US" dirty="0" smtClean="0"/>
              <a:t> and </a:t>
            </a:r>
            <a:r>
              <a:rPr lang="en-US" u="sng" dirty="0" smtClean="0"/>
              <a:t>evaluate</a:t>
            </a:r>
            <a:r>
              <a:rPr lang="en-US" dirty="0" smtClean="0"/>
              <a:t> a set of primary sources related to one historical topic.</a:t>
            </a:r>
          </a:p>
          <a:p>
            <a:pPr marL="0" indent="0">
              <a:buNone/>
            </a:pPr>
            <a:endParaRPr lang="en-US" b="1" dirty="0"/>
          </a:p>
          <a:p>
            <a:pPr marL="0" indent="0">
              <a:buNone/>
            </a:pPr>
            <a:r>
              <a:rPr lang="en-US" dirty="0" smtClean="0"/>
              <a:t>In order to reach the top levels of the mark scheme, students must always use </a:t>
            </a:r>
            <a:r>
              <a:rPr lang="en-US" b="1" dirty="0" smtClean="0"/>
              <a:t>content</a:t>
            </a:r>
            <a:r>
              <a:rPr lang="en-US" dirty="0" smtClean="0"/>
              <a:t>, </a:t>
            </a:r>
            <a:r>
              <a:rPr lang="en-US" b="1" dirty="0" smtClean="0"/>
              <a:t>knowledge</a:t>
            </a:r>
            <a:r>
              <a:rPr lang="en-US" dirty="0" smtClean="0"/>
              <a:t>, and </a:t>
            </a:r>
            <a:r>
              <a:rPr lang="en-US" b="1" dirty="0" smtClean="0"/>
              <a:t>evaluation</a:t>
            </a:r>
            <a:r>
              <a:rPr lang="en-US" dirty="0" smtClean="0"/>
              <a:t> in their responses.</a:t>
            </a:r>
          </a:p>
          <a:p>
            <a:pPr marL="0" indent="0">
              <a:buNone/>
            </a:pPr>
            <a:endParaRPr lang="en-US" dirty="0"/>
          </a:p>
          <a:p>
            <a:pPr marL="0" indent="0">
              <a:buNone/>
            </a:pPr>
            <a:r>
              <a:rPr lang="en-US" b="1" dirty="0" smtClean="0"/>
              <a:t>Content </a:t>
            </a:r>
            <a:r>
              <a:rPr lang="en-US" dirty="0" smtClean="0"/>
              <a:t>is the information you find in the source(s).</a:t>
            </a:r>
          </a:p>
          <a:p>
            <a:pPr marL="0" indent="0">
              <a:buNone/>
            </a:pPr>
            <a:endParaRPr lang="en-US" b="1" dirty="0"/>
          </a:p>
          <a:p>
            <a:pPr marL="0" indent="0">
              <a:buNone/>
            </a:pPr>
            <a:r>
              <a:rPr lang="en-US" b="1" dirty="0" smtClean="0"/>
              <a:t>Knowledge</a:t>
            </a:r>
            <a:r>
              <a:rPr lang="en-US" dirty="0" smtClean="0"/>
              <a:t> is the context for the source(s) – background information from the Specified Content.</a:t>
            </a:r>
          </a:p>
          <a:p>
            <a:pPr marL="0" indent="0">
              <a:buNone/>
            </a:pPr>
            <a:endParaRPr lang="en-US" b="1" dirty="0"/>
          </a:p>
          <a:p>
            <a:pPr marL="0" indent="0">
              <a:buNone/>
            </a:pPr>
            <a:r>
              <a:rPr lang="en-US" b="1" dirty="0" smtClean="0"/>
              <a:t>Evaluation</a:t>
            </a:r>
            <a:r>
              <a:rPr lang="en-US" dirty="0" smtClean="0"/>
              <a:t> is considering the provenance of a source to determine how best to use it to answer the question.</a:t>
            </a:r>
            <a:endParaRPr lang="en-US" b="1" dirty="0"/>
          </a:p>
        </p:txBody>
      </p:sp>
    </p:spTree>
    <p:extLst>
      <p:ext uri="{BB962C8B-B14F-4D97-AF65-F5344CB8AC3E}">
        <p14:creationId xmlns="" xmlns:p14="http://schemas.microsoft.com/office/powerpoint/2010/main" val="4074081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the Examiner’s Report Say About Student Performance in 2014?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basis of all answers is the content.  Candidates should make full use of the sources … </a:t>
            </a:r>
            <a:r>
              <a:rPr lang="en-US" dirty="0" smtClean="0">
                <a:solidFill>
                  <a:srgbClr val="FF0000"/>
                </a:solidFill>
                <a:effectLst>
                  <a:outerShdw blurRad="38100" dist="38100" dir="2700000" algn="tl">
                    <a:srgbClr val="000000">
                      <a:alpha val="43137"/>
                    </a:srgbClr>
                  </a:outerShdw>
                </a:effectLst>
              </a:rPr>
              <a:t>Knowledge</a:t>
            </a:r>
            <a:r>
              <a:rPr lang="en-US" dirty="0" smtClean="0"/>
              <a:t> and </a:t>
            </a:r>
            <a:r>
              <a:rPr lang="en-US" dirty="0" smtClean="0">
                <a:solidFill>
                  <a:srgbClr val="FF0000"/>
                </a:solidFill>
                <a:effectLst>
                  <a:outerShdw blurRad="38100" dist="38100" dir="2700000" algn="tl">
                    <a:srgbClr val="000000">
                      <a:alpha val="43137"/>
                    </a:srgbClr>
                  </a:outerShdw>
                </a:effectLst>
              </a:rPr>
              <a:t>evaluation</a:t>
            </a:r>
            <a:r>
              <a:rPr lang="en-US" dirty="0" smtClean="0"/>
              <a:t> should be applied but if this is not linked to the internal content of the source(s) then Level 2 is the ceiling … Candidates need to adopt a skeptical stance about source material … they need to ask sufficient questions about its quality as evidence.  Candidates need to be prepared to test the evidence and have confidence in their own judgments.”</a:t>
            </a:r>
            <a:endParaRPr lang="en-US" dirty="0"/>
          </a:p>
        </p:txBody>
      </p:sp>
    </p:spTree>
    <p:extLst>
      <p:ext uri="{BB962C8B-B14F-4D97-AF65-F5344CB8AC3E}">
        <p14:creationId xmlns="" xmlns:p14="http://schemas.microsoft.com/office/powerpoint/2010/main" val="1455373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6313"/>
            <a:ext cx="8229600" cy="1143000"/>
          </a:xfrm>
        </p:spPr>
        <p:txBody>
          <a:bodyPr/>
          <a:lstStyle/>
          <a:p>
            <a:r>
              <a:rPr lang="en-US" dirty="0" smtClean="0"/>
              <a:t>Answering Paper 2 Questions</a:t>
            </a:r>
            <a:endParaRPr lang="en-US" dirty="0"/>
          </a:p>
        </p:txBody>
      </p:sp>
    </p:spTree>
    <p:extLst>
      <p:ext uri="{BB962C8B-B14F-4D97-AF65-F5344CB8AC3E}">
        <p14:creationId xmlns="" xmlns:p14="http://schemas.microsoft.com/office/powerpoint/2010/main" val="256483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7459" y="132298"/>
            <a:ext cx="5053176" cy="16140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Respond to the question</a:t>
            </a:r>
          </a:p>
          <a:p>
            <a:pPr algn="ctr"/>
            <a:r>
              <a:rPr lang="en-US" sz="1200" dirty="0" smtClean="0">
                <a:solidFill>
                  <a:srgbClr val="000000"/>
                </a:solidFill>
              </a:rPr>
              <a:t>“What can this source tell you about …”</a:t>
            </a:r>
          </a:p>
          <a:p>
            <a:pPr algn="ctr"/>
            <a:r>
              <a:rPr lang="en-US" sz="1200" dirty="0" smtClean="0">
                <a:solidFill>
                  <a:srgbClr val="000000"/>
                </a:solidFill>
              </a:rPr>
              <a:t>“How useful is this source as evidence for …”</a:t>
            </a:r>
          </a:p>
          <a:p>
            <a:pPr algn="ctr"/>
            <a:r>
              <a:rPr lang="en-US" sz="1200" dirty="0" smtClean="0">
                <a:solidFill>
                  <a:srgbClr val="000000"/>
                </a:solidFill>
              </a:rPr>
              <a:t>“How far does this source reflect …”</a:t>
            </a:r>
          </a:p>
          <a:p>
            <a:pPr algn="ctr"/>
            <a:r>
              <a:rPr lang="en-US" sz="1200" dirty="0" smtClean="0">
                <a:solidFill>
                  <a:srgbClr val="000000"/>
                </a:solidFill>
              </a:rPr>
              <a:t>“Why do these sources differ …”</a:t>
            </a:r>
          </a:p>
          <a:p>
            <a:pPr algn="ctr"/>
            <a:endParaRPr lang="en-US" dirty="0"/>
          </a:p>
        </p:txBody>
      </p:sp>
      <p:sp>
        <p:nvSpPr>
          <p:cNvPr id="5" name="Rectangle 4"/>
          <p:cNvSpPr/>
          <p:nvPr/>
        </p:nvSpPr>
        <p:spPr>
          <a:xfrm>
            <a:off x="3876076" y="2046660"/>
            <a:ext cx="1593405" cy="8365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WITH</a:t>
            </a:r>
            <a:r>
              <a:rPr lang="en-US" dirty="0" smtClean="0"/>
              <a:t> </a:t>
            </a:r>
            <a:endParaRPr lang="en-US" dirty="0"/>
          </a:p>
        </p:txBody>
      </p:sp>
      <p:sp>
        <p:nvSpPr>
          <p:cNvPr id="6" name="Rectangle 5"/>
          <p:cNvSpPr/>
          <p:nvPr/>
        </p:nvSpPr>
        <p:spPr>
          <a:xfrm>
            <a:off x="502672"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CONTENT</a:t>
            </a:r>
            <a:r>
              <a:rPr lang="en-US" sz="1200" dirty="0" smtClean="0">
                <a:solidFill>
                  <a:srgbClr val="000000"/>
                </a:solidFill>
              </a:rPr>
              <a:t>: what do you learn from the source?</a:t>
            </a:r>
            <a:endParaRPr lang="en-US" sz="1200" dirty="0">
              <a:solidFill>
                <a:srgbClr val="000000"/>
              </a:solidFill>
            </a:endParaRPr>
          </a:p>
        </p:txBody>
      </p:sp>
      <p:sp>
        <p:nvSpPr>
          <p:cNvPr id="8" name="Rectangle 7"/>
          <p:cNvSpPr/>
          <p:nvPr/>
        </p:nvSpPr>
        <p:spPr>
          <a:xfrm>
            <a:off x="6660679"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EVALUATION</a:t>
            </a:r>
            <a:r>
              <a:rPr lang="en-US" sz="1200" dirty="0" smtClean="0">
                <a:solidFill>
                  <a:srgbClr val="000000"/>
                </a:solidFill>
              </a:rPr>
              <a:t>: what does the provenance of the source tell you about the message?</a:t>
            </a:r>
            <a:endParaRPr lang="en-US" sz="1200" dirty="0">
              <a:solidFill>
                <a:srgbClr val="000000"/>
              </a:solidFill>
            </a:endParaRPr>
          </a:p>
        </p:txBody>
      </p:sp>
      <p:sp>
        <p:nvSpPr>
          <p:cNvPr id="9" name="Rectangle 8"/>
          <p:cNvSpPr/>
          <p:nvPr/>
        </p:nvSpPr>
        <p:spPr>
          <a:xfrm>
            <a:off x="3690671"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KNOWLEDGE</a:t>
            </a:r>
            <a:r>
              <a:rPr lang="en-US" sz="1200" dirty="0" smtClean="0">
                <a:solidFill>
                  <a:srgbClr val="000000"/>
                </a:solidFill>
              </a:rPr>
              <a:t>: what do you know about the context?</a:t>
            </a:r>
            <a:endParaRPr lang="en-US" sz="1200" dirty="0">
              <a:solidFill>
                <a:srgbClr val="000000"/>
              </a:solidFill>
            </a:endParaRPr>
          </a:p>
        </p:txBody>
      </p:sp>
      <p:sp>
        <p:nvSpPr>
          <p:cNvPr id="10" name="Plus 9"/>
          <p:cNvSpPr/>
          <p:nvPr/>
        </p:nvSpPr>
        <p:spPr>
          <a:xfrm>
            <a:off x="2657465" y="3015039"/>
            <a:ext cx="822960" cy="822960"/>
          </a:xfrm>
          <a:prstGeom prst="mathPlus">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Plus 10"/>
          <p:cNvSpPr/>
          <p:nvPr/>
        </p:nvSpPr>
        <p:spPr>
          <a:xfrm>
            <a:off x="5739638" y="3015039"/>
            <a:ext cx="822960" cy="822960"/>
          </a:xfrm>
          <a:prstGeom prst="mathPlus">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Down Arrow 11"/>
          <p:cNvSpPr/>
          <p:nvPr/>
        </p:nvSpPr>
        <p:spPr>
          <a:xfrm>
            <a:off x="4411379" y="1666561"/>
            <a:ext cx="484632" cy="38009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74759" y="4218168"/>
            <a:ext cx="1826251" cy="21693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Make sure you include evidence!</a:t>
            </a:r>
          </a:p>
          <a:p>
            <a:pPr algn="ctr"/>
            <a:r>
              <a:rPr lang="en-US" sz="1200" u="sng" dirty="0" smtClean="0">
                <a:solidFill>
                  <a:srgbClr val="000000"/>
                </a:solidFill>
              </a:rPr>
              <a:t>Have you considered</a:t>
            </a:r>
            <a:r>
              <a:rPr lang="en-US" sz="1200" dirty="0" smtClean="0">
                <a:solidFill>
                  <a:srgbClr val="000000"/>
                </a:solidFill>
              </a:rPr>
              <a:t>:</a:t>
            </a:r>
          </a:p>
          <a:p>
            <a:pPr marL="171450" indent="-171450">
              <a:buFontTx/>
              <a:buChar char="-"/>
            </a:pPr>
            <a:r>
              <a:rPr lang="en-US" sz="1200" dirty="0" smtClean="0">
                <a:solidFill>
                  <a:srgbClr val="000000"/>
                </a:solidFill>
              </a:rPr>
              <a:t>The main message of the source</a:t>
            </a:r>
          </a:p>
          <a:p>
            <a:pPr marL="171450" indent="-171450">
              <a:buFontTx/>
              <a:buChar char="-"/>
            </a:pPr>
            <a:r>
              <a:rPr lang="en-US" sz="1200" dirty="0" smtClean="0">
                <a:solidFill>
                  <a:srgbClr val="000000"/>
                </a:solidFill>
              </a:rPr>
              <a:t>Details to support the message</a:t>
            </a:r>
          </a:p>
          <a:p>
            <a:pPr marL="171450" indent="-171450">
              <a:buFontTx/>
              <a:buChar char="-"/>
            </a:pPr>
            <a:r>
              <a:rPr lang="en-US" sz="1200" dirty="0" smtClean="0">
                <a:solidFill>
                  <a:srgbClr val="000000"/>
                </a:solidFill>
              </a:rPr>
              <a:t>Tone</a:t>
            </a:r>
            <a:endParaRPr lang="en-US" sz="1200" dirty="0">
              <a:solidFill>
                <a:srgbClr val="000000"/>
              </a:solidFill>
            </a:endParaRPr>
          </a:p>
        </p:txBody>
      </p:sp>
      <p:sp>
        <p:nvSpPr>
          <p:cNvPr id="14" name="Rectangle 13"/>
          <p:cNvSpPr/>
          <p:nvPr/>
        </p:nvSpPr>
        <p:spPr>
          <a:xfrm>
            <a:off x="3758550" y="4218168"/>
            <a:ext cx="1826251" cy="21693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Make sure you include evidence!</a:t>
            </a:r>
          </a:p>
          <a:p>
            <a:pPr algn="ctr"/>
            <a:r>
              <a:rPr lang="en-US" sz="1200" u="sng" dirty="0" smtClean="0">
                <a:solidFill>
                  <a:schemeClr val="tx1"/>
                </a:solidFill>
              </a:rPr>
              <a:t>Have you considered:</a:t>
            </a:r>
          </a:p>
          <a:p>
            <a:pPr marL="171450" indent="-171450">
              <a:buFontTx/>
              <a:buChar char="-"/>
            </a:pPr>
            <a:r>
              <a:rPr lang="en-US" sz="1200" dirty="0" smtClean="0">
                <a:solidFill>
                  <a:schemeClr val="tx1"/>
                </a:solidFill>
              </a:rPr>
              <a:t>What you know about the broader historical context</a:t>
            </a:r>
          </a:p>
          <a:p>
            <a:pPr marL="171450" indent="-171450">
              <a:buFontTx/>
              <a:buChar char="-"/>
            </a:pPr>
            <a:r>
              <a:rPr lang="en-US" sz="1200" dirty="0" smtClean="0">
                <a:solidFill>
                  <a:schemeClr val="tx1"/>
                </a:solidFill>
              </a:rPr>
              <a:t>What you know about the things mentioned in the source</a:t>
            </a:r>
            <a:endParaRPr lang="en-US" sz="1200" dirty="0">
              <a:solidFill>
                <a:schemeClr val="tx1"/>
              </a:solidFill>
            </a:endParaRPr>
          </a:p>
        </p:txBody>
      </p:sp>
      <p:sp>
        <p:nvSpPr>
          <p:cNvPr id="15" name="Rectangle 14"/>
          <p:cNvSpPr/>
          <p:nvPr/>
        </p:nvSpPr>
        <p:spPr>
          <a:xfrm>
            <a:off x="6775475" y="4218168"/>
            <a:ext cx="1826251" cy="21693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Make sure you include evidence!</a:t>
            </a:r>
          </a:p>
          <a:p>
            <a:pPr algn="ctr"/>
            <a:r>
              <a:rPr lang="en-US" sz="1200" u="sng" dirty="0" smtClean="0">
                <a:solidFill>
                  <a:srgbClr val="000000"/>
                </a:solidFill>
              </a:rPr>
              <a:t>Have you considered:</a:t>
            </a:r>
            <a:endParaRPr lang="en-US" sz="1200" dirty="0" smtClean="0">
              <a:solidFill>
                <a:srgbClr val="000000"/>
              </a:solidFill>
            </a:endParaRPr>
          </a:p>
          <a:p>
            <a:pPr marL="171450" indent="-171450">
              <a:buFontTx/>
              <a:buChar char="-"/>
            </a:pPr>
            <a:r>
              <a:rPr lang="en-US" sz="1200" dirty="0" smtClean="0">
                <a:solidFill>
                  <a:srgbClr val="000000"/>
                </a:solidFill>
              </a:rPr>
              <a:t>The author’s identity</a:t>
            </a:r>
          </a:p>
          <a:p>
            <a:pPr marL="171450" indent="-171450">
              <a:buFontTx/>
              <a:buChar char="-"/>
            </a:pPr>
            <a:r>
              <a:rPr lang="en-US" sz="1200" dirty="0" smtClean="0">
                <a:solidFill>
                  <a:srgbClr val="000000"/>
                </a:solidFill>
              </a:rPr>
              <a:t>The intended audience</a:t>
            </a:r>
          </a:p>
          <a:p>
            <a:pPr marL="171450" indent="-171450">
              <a:buFontTx/>
              <a:buChar char="-"/>
            </a:pPr>
            <a:r>
              <a:rPr lang="en-US" sz="1200" dirty="0" smtClean="0">
                <a:solidFill>
                  <a:srgbClr val="000000"/>
                </a:solidFill>
              </a:rPr>
              <a:t>The author’s motives</a:t>
            </a:r>
          </a:p>
          <a:p>
            <a:pPr marL="171450" indent="-171450">
              <a:buFontTx/>
              <a:buChar char="-"/>
            </a:pPr>
            <a:r>
              <a:rPr lang="en-US" sz="1200" dirty="0" smtClean="0">
                <a:solidFill>
                  <a:srgbClr val="000000"/>
                </a:solidFill>
              </a:rPr>
              <a:t>How we can use this source to understand the past</a:t>
            </a:r>
            <a:endParaRPr lang="en-US" sz="1200" dirty="0">
              <a:solidFill>
                <a:srgbClr val="000000"/>
              </a:solidFill>
            </a:endParaRPr>
          </a:p>
        </p:txBody>
      </p:sp>
      <p:sp>
        <p:nvSpPr>
          <p:cNvPr id="16" name="Down Arrow 15"/>
          <p:cNvSpPr/>
          <p:nvPr/>
        </p:nvSpPr>
        <p:spPr>
          <a:xfrm>
            <a:off x="1149518"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Down Arrow 17"/>
          <p:cNvSpPr/>
          <p:nvPr/>
        </p:nvSpPr>
        <p:spPr>
          <a:xfrm>
            <a:off x="7327618"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Down Arrow 18"/>
          <p:cNvSpPr/>
          <p:nvPr/>
        </p:nvSpPr>
        <p:spPr>
          <a:xfrm>
            <a:off x="4328113"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 xmlns:p14="http://schemas.microsoft.com/office/powerpoint/2010/main" val="3469114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7459" y="132298"/>
            <a:ext cx="5053176" cy="16140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Respond to the question</a:t>
            </a:r>
          </a:p>
          <a:p>
            <a:pPr algn="ctr"/>
            <a:r>
              <a:rPr lang="en-US" sz="1200" dirty="0" smtClean="0">
                <a:solidFill>
                  <a:srgbClr val="000000"/>
                </a:solidFill>
              </a:rPr>
              <a:t>“What can this source tell you about …”</a:t>
            </a:r>
          </a:p>
          <a:p>
            <a:pPr algn="ctr"/>
            <a:r>
              <a:rPr lang="en-US" sz="1200" dirty="0" smtClean="0">
                <a:solidFill>
                  <a:srgbClr val="000000"/>
                </a:solidFill>
              </a:rPr>
              <a:t>“How useful is this source as evidence for …”</a:t>
            </a:r>
          </a:p>
          <a:p>
            <a:pPr algn="ctr"/>
            <a:r>
              <a:rPr lang="en-US" sz="1200" dirty="0" smtClean="0">
                <a:solidFill>
                  <a:srgbClr val="000000"/>
                </a:solidFill>
              </a:rPr>
              <a:t>“How far does this source reflect …”</a:t>
            </a:r>
          </a:p>
          <a:p>
            <a:pPr algn="ctr"/>
            <a:r>
              <a:rPr lang="en-US" sz="1200" dirty="0" smtClean="0">
                <a:solidFill>
                  <a:srgbClr val="000000"/>
                </a:solidFill>
              </a:rPr>
              <a:t>“Why do these sources differ …”</a:t>
            </a:r>
          </a:p>
          <a:p>
            <a:pPr algn="ctr"/>
            <a:endParaRPr lang="en-US" dirty="0"/>
          </a:p>
        </p:txBody>
      </p:sp>
      <p:sp>
        <p:nvSpPr>
          <p:cNvPr id="5" name="Rectangle 4"/>
          <p:cNvSpPr/>
          <p:nvPr/>
        </p:nvSpPr>
        <p:spPr>
          <a:xfrm>
            <a:off x="3876076" y="2046660"/>
            <a:ext cx="1593405" cy="8365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WITH</a:t>
            </a:r>
            <a:r>
              <a:rPr lang="en-US" b="1" dirty="0" smtClean="0"/>
              <a:t> </a:t>
            </a:r>
            <a:endParaRPr lang="en-US" b="1" dirty="0"/>
          </a:p>
        </p:txBody>
      </p:sp>
      <p:sp>
        <p:nvSpPr>
          <p:cNvPr id="6" name="Rectangle 5"/>
          <p:cNvSpPr/>
          <p:nvPr/>
        </p:nvSpPr>
        <p:spPr>
          <a:xfrm>
            <a:off x="502672"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CONTENT</a:t>
            </a:r>
            <a:r>
              <a:rPr lang="en-US" sz="1200" dirty="0" smtClean="0">
                <a:solidFill>
                  <a:srgbClr val="000000"/>
                </a:solidFill>
              </a:rPr>
              <a:t>: what do you learn from the source?</a:t>
            </a:r>
            <a:endParaRPr lang="en-US" sz="1200" dirty="0">
              <a:solidFill>
                <a:srgbClr val="000000"/>
              </a:solidFill>
            </a:endParaRPr>
          </a:p>
        </p:txBody>
      </p:sp>
      <p:sp>
        <p:nvSpPr>
          <p:cNvPr id="8" name="Rectangle 7"/>
          <p:cNvSpPr/>
          <p:nvPr/>
        </p:nvSpPr>
        <p:spPr>
          <a:xfrm>
            <a:off x="6660679"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EVALUATION</a:t>
            </a:r>
            <a:r>
              <a:rPr lang="en-US" sz="1200" dirty="0" smtClean="0">
                <a:solidFill>
                  <a:srgbClr val="000000"/>
                </a:solidFill>
              </a:rPr>
              <a:t>: what does the provenance of the source tell you about the message?</a:t>
            </a:r>
            <a:endParaRPr lang="en-US" sz="1200" dirty="0">
              <a:solidFill>
                <a:srgbClr val="000000"/>
              </a:solidFill>
            </a:endParaRPr>
          </a:p>
        </p:txBody>
      </p:sp>
      <p:sp>
        <p:nvSpPr>
          <p:cNvPr id="9" name="Rectangle 8"/>
          <p:cNvSpPr/>
          <p:nvPr/>
        </p:nvSpPr>
        <p:spPr>
          <a:xfrm>
            <a:off x="3690671"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KNOWLEDGE</a:t>
            </a:r>
            <a:r>
              <a:rPr lang="en-US" sz="1200" dirty="0" smtClean="0">
                <a:solidFill>
                  <a:srgbClr val="000000"/>
                </a:solidFill>
              </a:rPr>
              <a:t>: what do you know about the context?</a:t>
            </a:r>
            <a:endParaRPr lang="en-US" sz="1200" dirty="0">
              <a:solidFill>
                <a:srgbClr val="000000"/>
              </a:solidFill>
            </a:endParaRPr>
          </a:p>
        </p:txBody>
      </p:sp>
      <p:sp>
        <p:nvSpPr>
          <p:cNvPr id="10" name="Plus 9"/>
          <p:cNvSpPr/>
          <p:nvPr/>
        </p:nvSpPr>
        <p:spPr>
          <a:xfrm>
            <a:off x="2657465" y="3015039"/>
            <a:ext cx="822960" cy="822960"/>
          </a:xfrm>
          <a:prstGeom prst="mathPlus">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Plus 10"/>
          <p:cNvSpPr/>
          <p:nvPr/>
        </p:nvSpPr>
        <p:spPr>
          <a:xfrm>
            <a:off x="5739638" y="3015039"/>
            <a:ext cx="822960" cy="822960"/>
          </a:xfrm>
          <a:prstGeom prst="mathPlus">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Down Arrow 11"/>
          <p:cNvSpPr/>
          <p:nvPr/>
        </p:nvSpPr>
        <p:spPr>
          <a:xfrm>
            <a:off x="4411379" y="1666561"/>
            <a:ext cx="484632" cy="38009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74759" y="4218168"/>
            <a:ext cx="1826251" cy="21693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Make sure you include evidence!</a:t>
            </a:r>
          </a:p>
          <a:p>
            <a:pPr algn="ctr"/>
            <a:r>
              <a:rPr lang="en-US" sz="1200" u="sng" dirty="0" smtClean="0">
                <a:solidFill>
                  <a:srgbClr val="000000"/>
                </a:solidFill>
              </a:rPr>
              <a:t>Have you considered</a:t>
            </a:r>
            <a:r>
              <a:rPr lang="en-US" sz="1200" dirty="0" smtClean="0">
                <a:solidFill>
                  <a:srgbClr val="000000"/>
                </a:solidFill>
              </a:rPr>
              <a:t>:</a:t>
            </a:r>
          </a:p>
          <a:p>
            <a:pPr marL="171450" indent="-171450">
              <a:buFontTx/>
              <a:buChar char="-"/>
            </a:pPr>
            <a:r>
              <a:rPr lang="en-US" sz="1200" dirty="0" smtClean="0">
                <a:solidFill>
                  <a:srgbClr val="000000"/>
                </a:solidFill>
              </a:rPr>
              <a:t>The main message of the source</a:t>
            </a:r>
          </a:p>
          <a:p>
            <a:pPr marL="171450" indent="-171450">
              <a:buFontTx/>
              <a:buChar char="-"/>
            </a:pPr>
            <a:r>
              <a:rPr lang="en-US" sz="1200" dirty="0" smtClean="0">
                <a:solidFill>
                  <a:srgbClr val="000000"/>
                </a:solidFill>
              </a:rPr>
              <a:t>Details to support the message</a:t>
            </a:r>
          </a:p>
          <a:p>
            <a:pPr marL="171450" indent="-171450">
              <a:buFontTx/>
              <a:buChar char="-"/>
            </a:pPr>
            <a:r>
              <a:rPr lang="en-US" sz="1200" dirty="0" smtClean="0">
                <a:solidFill>
                  <a:srgbClr val="000000"/>
                </a:solidFill>
              </a:rPr>
              <a:t>Tone</a:t>
            </a:r>
            <a:endParaRPr lang="en-US" sz="1200" dirty="0">
              <a:solidFill>
                <a:srgbClr val="000000"/>
              </a:solidFill>
            </a:endParaRPr>
          </a:p>
        </p:txBody>
      </p:sp>
      <p:sp>
        <p:nvSpPr>
          <p:cNvPr id="14" name="Rectangle 13"/>
          <p:cNvSpPr/>
          <p:nvPr/>
        </p:nvSpPr>
        <p:spPr>
          <a:xfrm>
            <a:off x="3758550" y="4218168"/>
            <a:ext cx="1826251" cy="21693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Make sure you include evidence!</a:t>
            </a:r>
          </a:p>
          <a:p>
            <a:pPr algn="ctr"/>
            <a:r>
              <a:rPr lang="en-US" sz="1200" u="sng" dirty="0" smtClean="0">
                <a:solidFill>
                  <a:srgbClr val="000000"/>
                </a:solidFill>
              </a:rPr>
              <a:t>Have you considered:</a:t>
            </a:r>
          </a:p>
          <a:p>
            <a:pPr marL="171450" indent="-171450">
              <a:buFontTx/>
              <a:buChar char="-"/>
            </a:pPr>
            <a:r>
              <a:rPr lang="en-US" sz="1200" dirty="0" smtClean="0">
                <a:solidFill>
                  <a:srgbClr val="000000"/>
                </a:solidFill>
              </a:rPr>
              <a:t>What you know about the broader historical context</a:t>
            </a:r>
          </a:p>
          <a:p>
            <a:pPr marL="171450" indent="-171450">
              <a:buFontTx/>
              <a:buChar char="-"/>
            </a:pPr>
            <a:r>
              <a:rPr lang="en-US" sz="1200" dirty="0" smtClean="0">
                <a:solidFill>
                  <a:srgbClr val="000000"/>
                </a:solidFill>
              </a:rPr>
              <a:t>What you know about the things mentioned in the source</a:t>
            </a:r>
            <a:endParaRPr lang="en-US" sz="1200" dirty="0">
              <a:solidFill>
                <a:srgbClr val="000000"/>
              </a:solidFill>
            </a:endParaRPr>
          </a:p>
        </p:txBody>
      </p:sp>
      <p:sp>
        <p:nvSpPr>
          <p:cNvPr id="15" name="Rectangle 14"/>
          <p:cNvSpPr/>
          <p:nvPr/>
        </p:nvSpPr>
        <p:spPr>
          <a:xfrm>
            <a:off x="6775475" y="4218168"/>
            <a:ext cx="1826251" cy="21693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Make sure you include evidence!</a:t>
            </a:r>
          </a:p>
          <a:p>
            <a:pPr algn="ctr"/>
            <a:r>
              <a:rPr lang="en-US" sz="1200" u="sng" dirty="0" smtClean="0">
                <a:solidFill>
                  <a:srgbClr val="000000"/>
                </a:solidFill>
              </a:rPr>
              <a:t>Have you considered:</a:t>
            </a:r>
            <a:endParaRPr lang="en-US" sz="1200" dirty="0" smtClean="0">
              <a:solidFill>
                <a:srgbClr val="000000"/>
              </a:solidFill>
            </a:endParaRPr>
          </a:p>
          <a:p>
            <a:pPr marL="171450" indent="-171450">
              <a:buFontTx/>
              <a:buChar char="-"/>
            </a:pPr>
            <a:r>
              <a:rPr lang="en-US" sz="1200" dirty="0" smtClean="0">
                <a:solidFill>
                  <a:srgbClr val="000000"/>
                </a:solidFill>
              </a:rPr>
              <a:t>The author’s identity</a:t>
            </a:r>
          </a:p>
          <a:p>
            <a:pPr marL="171450" indent="-171450">
              <a:buFontTx/>
              <a:buChar char="-"/>
            </a:pPr>
            <a:r>
              <a:rPr lang="en-US" sz="1200" dirty="0" smtClean="0">
                <a:solidFill>
                  <a:srgbClr val="000000"/>
                </a:solidFill>
              </a:rPr>
              <a:t>The intended audience</a:t>
            </a:r>
          </a:p>
          <a:p>
            <a:pPr marL="171450" indent="-171450">
              <a:buFontTx/>
              <a:buChar char="-"/>
            </a:pPr>
            <a:r>
              <a:rPr lang="en-US" sz="1200" dirty="0" smtClean="0">
                <a:solidFill>
                  <a:srgbClr val="000000"/>
                </a:solidFill>
              </a:rPr>
              <a:t>The author’s motives</a:t>
            </a:r>
          </a:p>
          <a:p>
            <a:pPr marL="171450" indent="-171450">
              <a:buFontTx/>
              <a:buChar char="-"/>
            </a:pPr>
            <a:r>
              <a:rPr lang="en-US" sz="1200" dirty="0" smtClean="0">
                <a:solidFill>
                  <a:srgbClr val="000000"/>
                </a:solidFill>
              </a:rPr>
              <a:t>How we can use this source to understand the past</a:t>
            </a:r>
            <a:endParaRPr lang="en-US" sz="1200" dirty="0">
              <a:solidFill>
                <a:srgbClr val="000000"/>
              </a:solidFill>
            </a:endParaRPr>
          </a:p>
        </p:txBody>
      </p:sp>
      <p:sp>
        <p:nvSpPr>
          <p:cNvPr id="16" name="Down Arrow 15"/>
          <p:cNvSpPr/>
          <p:nvPr/>
        </p:nvSpPr>
        <p:spPr>
          <a:xfrm>
            <a:off x="1149518"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Down Arrow 17"/>
          <p:cNvSpPr/>
          <p:nvPr/>
        </p:nvSpPr>
        <p:spPr>
          <a:xfrm>
            <a:off x="7327618"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Down Arrow 18"/>
          <p:cNvSpPr/>
          <p:nvPr/>
        </p:nvSpPr>
        <p:spPr>
          <a:xfrm>
            <a:off x="4328113"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Down Arrow Callout 19"/>
          <p:cNvSpPr/>
          <p:nvPr/>
        </p:nvSpPr>
        <p:spPr>
          <a:xfrm>
            <a:off x="1006877" y="2137962"/>
            <a:ext cx="822960" cy="822960"/>
          </a:xfrm>
          <a:prstGeom prst="downArrowCallout">
            <a:avLst/>
          </a:prstGeom>
          <a:solidFill>
            <a:schemeClr val="accent6"/>
          </a:solidFill>
          <a:ln/>
        </p:spPr>
        <p:style>
          <a:lnRef idx="1">
            <a:schemeClr val="accent6"/>
          </a:lnRef>
          <a:fillRef idx="3">
            <a:schemeClr val="accent6"/>
          </a:fillRef>
          <a:effectRef idx="2">
            <a:schemeClr val="accent6"/>
          </a:effectRef>
          <a:fontRef idx="minor">
            <a:schemeClr val="lt1"/>
          </a:fontRef>
        </p:style>
        <p:txBody>
          <a:bodyPr/>
          <a:lstStyle/>
          <a:p>
            <a:pPr algn="ctr"/>
            <a:r>
              <a:rPr lang="en-US" b="1" dirty="0" smtClean="0">
                <a:solidFill>
                  <a:srgbClr val="000000"/>
                </a:solidFill>
              </a:rPr>
              <a:t>L2</a:t>
            </a:r>
            <a:endParaRPr lang="en-US" b="1" dirty="0">
              <a:solidFill>
                <a:srgbClr val="000000"/>
              </a:solidFill>
            </a:endParaRPr>
          </a:p>
        </p:txBody>
      </p:sp>
      <p:sp>
        <p:nvSpPr>
          <p:cNvPr id="21" name="Down Arrow Callout 20"/>
          <p:cNvSpPr/>
          <p:nvPr/>
        </p:nvSpPr>
        <p:spPr>
          <a:xfrm>
            <a:off x="5739638" y="2035985"/>
            <a:ext cx="822960" cy="822960"/>
          </a:xfrm>
          <a:prstGeom prst="downArrowCallout">
            <a:avLst/>
          </a:prstGeom>
          <a:solidFill>
            <a:srgbClr val="FFFF00"/>
          </a:solidFill>
          <a:ln/>
        </p:spPr>
        <p:style>
          <a:lnRef idx="1">
            <a:schemeClr val="accent3"/>
          </a:lnRef>
          <a:fillRef idx="3">
            <a:schemeClr val="accent3"/>
          </a:fillRef>
          <a:effectRef idx="2">
            <a:schemeClr val="accent3"/>
          </a:effectRef>
          <a:fontRef idx="minor">
            <a:schemeClr val="lt1"/>
          </a:fontRef>
        </p:style>
        <p:txBody>
          <a:bodyPr/>
          <a:lstStyle/>
          <a:p>
            <a:pPr algn="ctr"/>
            <a:r>
              <a:rPr lang="en-US" b="1" dirty="0" smtClean="0">
                <a:solidFill>
                  <a:srgbClr val="000000"/>
                </a:solidFill>
              </a:rPr>
              <a:t>L3</a:t>
            </a:r>
            <a:endParaRPr lang="en-US" b="1" dirty="0">
              <a:solidFill>
                <a:srgbClr val="000000"/>
              </a:solidFill>
            </a:endParaRPr>
          </a:p>
        </p:txBody>
      </p:sp>
      <p:sp>
        <p:nvSpPr>
          <p:cNvPr id="22" name="Down Arrow Callout 21"/>
          <p:cNvSpPr/>
          <p:nvPr/>
        </p:nvSpPr>
        <p:spPr>
          <a:xfrm>
            <a:off x="7217983" y="2035985"/>
            <a:ext cx="822960" cy="822960"/>
          </a:xfrm>
          <a:prstGeom prst="downArrowCallout">
            <a:avLst/>
          </a:prstGeom>
          <a:solidFill>
            <a:schemeClr val="accent3"/>
          </a:solidFill>
          <a:ln/>
        </p:spPr>
        <p:style>
          <a:lnRef idx="1">
            <a:schemeClr val="accent3"/>
          </a:lnRef>
          <a:fillRef idx="3">
            <a:schemeClr val="accent3"/>
          </a:fillRef>
          <a:effectRef idx="2">
            <a:schemeClr val="accent3"/>
          </a:effectRef>
          <a:fontRef idx="minor">
            <a:schemeClr val="lt1"/>
          </a:fontRef>
        </p:style>
        <p:txBody>
          <a:bodyPr/>
          <a:lstStyle/>
          <a:p>
            <a:pPr algn="ctr"/>
            <a:r>
              <a:rPr lang="en-US" b="1" dirty="0" smtClean="0">
                <a:solidFill>
                  <a:srgbClr val="000000"/>
                </a:solidFill>
              </a:rPr>
              <a:t>L4+</a:t>
            </a:r>
            <a:endParaRPr lang="en-US" b="1" dirty="0">
              <a:solidFill>
                <a:srgbClr val="000000"/>
              </a:solidFill>
            </a:endParaRPr>
          </a:p>
        </p:txBody>
      </p:sp>
      <p:sp>
        <p:nvSpPr>
          <p:cNvPr id="23" name="Right Arrow Callout 22"/>
          <p:cNvSpPr/>
          <p:nvPr/>
        </p:nvSpPr>
        <p:spPr>
          <a:xfrm>
            <a:off x="1006877" y="506319"/>
            <a:ext cx="822960" cy="822960"/>
          </a:xfrm>
          <a:prstGeom prst="rightArrowCallout">
            <a:avLst/>
          </a:prstGeom>
          <a:solidFill>
            <a:schemeClr val="accent2"/>
          </a:solidFill>
          <a:ln/>
        </p:spPr>
        <p:style>
          <a:lnRef idx="1">
            <a:schemeClr val="accent1"/>
          </a:lnRef>
          <a:fillRef idx="3">
            <a:schemeClr val="accent1"/>
          </a:fillRef>
          <a:effectRef idx="2">
            <a:schemeClr val="accent1"/>
          </a:effectRef>
          <a:fontRef idx="minor">
            <a:schemeClr val="lt1"/>
          </a:fontRef>
        </p:style>
        <p:txBody>
          <a:bodyPr/>
          <a:lstStyle/>
          <a:p>
            <a:pPr algn="ctr"/>
            <a:endParaRPr lang="en-US" b="1" dirty="0" smtClean="0">
              <a:solidFill>
                <a:srgbClr val="000000"/>
              </a:solidFill>
            </a:endParaRPr>
          </a:p>
          <a:p>
            <a:pPr algn="ctr"/>
            <a:r>
              <a:rPr lang="en-US" b="1" dirty="0" smtClean="0">
                <a:solidFill>
                  <a:srgbClr val="000000"/>
                </a:solidFill>
              </a:rPr>
              <a:t>L1</a:t>
            </a:r>
            <a:endParaRPr lang="en-US" b="1" dirty="0">
              <a:solidFill>
                <a:srgbClr val="000000"/>
              </a:solidFill>
            </a:endParaRPr>
          </a:p>
        </p:txBody>
      </p:sp>
    </p:spTree>
    <p:extLst>
      <p:ext uri="{BB962C8B-B14F-4D97-AF65-F5344CB8AC3E}">
        <p14:creationId xmlns="" xmlns:p14="http://schemas.microsoft.com/office/powerpoint/2010/main" val="613264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926"/>
            <a:ext cx="8229600" cy="5936879"/>
          </a:xfrm>
        </p:spPr>
        <p:txBody>
          <a:bodyPr>
            <a:normAutofit fontScale="70000" lnSpcReduction="20000"/>
          </a:bodyPr>
          <a:lstStyle/>
          <a:p>
            <a:pPr marL="0" indent="0">
              <a:buNone/>
            </a:pPr>
            <a:r>
              <a:rPr lang="en-US" b="1" dirty="0" smtClean="0"/>
              <a:t>Source B</a:t>
            </a:r>
          </a:p>
          <a:p>
            <a:pPr marL="0" indent="0">
              <a:buNone/>
            </a:pPr>
            <a:endParaRPr lang="en-US" b="1" dirty="0"/>
          </a:p>
          <a:p>
            <a:pPr marL="0" indent="0">
              <a:buNone/>
            </a:pPr>
            <a:r>
              <a:rPr lang="en-US" dirty="0" smtClean="0"/>
              <a:t>As soon as they arrive our problems begin – communism, anarchy, corruption, kidnapping, challenging the authority and integrity of our flag.  Thousands come here who never take the oath to support our constitution and to become citizens of the United States.  They pay allegiance to some other country while they live upon our own.  They fill places that belong to the loyal wage-earning citizens of America.  They are of no service whatever to our people.  They are a constant menace and danger.</a:t>
            </a:r>
          </a:p>
          <a:p>
            <a:pPr algn="r">
              <a:buFontTx/>
              <a:buChar char="-"/>
            </a:pPr>
            <a:r>
              <a:rPr lang="en-US" i="1" dirty="0" smtClean="0"/>
              <a:t>From a speech by Senator James Thomas Heflin of Alabama, 1921.  The Senate was debating whether immigration should be limited.</a:t>
            </a:r>
          </a:p>
          <a:p>
            <a:pPr marL="0" indent="0">
              <a:buNone/>
            </a:pPr>
            <a:endParaRPr lang="en-US" b="1" dirty="0" smtClean="0"/>
          </a:p>
          <a:p>
            <a:pPr marL="0" indent="0">
              <a:buNone/>
            </a:pPr>
            <a:r>
              <a:rPr lang="en-US" b="1" dirty="0" smtClean="0"/>
              <a:t>Question: Were the views expressed in this speech typical of attitudes in the 1920s towards immigrants to the USA?  Explain your answer using details from the source and your knowledge.</a:t>
            </a:r>
            <a:endParaRPr lang="en-US" b="1" dirty="0"/>
          </a:p>
        </p:txBody>
      </p:sp>
    </p:spTree>
    <p:extLst>
      <p:ext uri="{BB962C8B-B14F-4D97-AF65-F5344CB8AC3E}">
        <p14:creationId xmlns="" xmlns:p14="http://schemas.microsoft.com/office/powerpoint/2010/main" val="1582075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7459" y="132298"/>
            <a:ext cx="5053176" cy="16140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b="1" dirty="0" smtClean="0">
              <a:solidFill>
                <a:srgbClr val="000000"/>
              </a:solidFill>
            </a:endParaRPr>
          </a:p>
          <a:p>
            <a:pPr algn="ctr"/>
            <a:r>
              <a:rPr lang="en-US" sz="1200" b="1" dirty="0" smtClean="0">
                <a:solidFill>
                  <a:srgbClr val="000000"/>
                </a:solidFill>
              </a:rPr>
              <a:t>Respond to the question</a:t>
            </a:r>
            <a:r>
              <a:rPr lang="en-US" sz="1200" dirty="0" smtClean="0">
                <a:solidFill>
                  <a:srgbClr val="000000"/>
                </a:solidFill>
              </a:rPr>
              <a:t>: Were the views expressed in this speech typical of attitudes in the 1920s towards immigrants to the USA?  Explain your answer using details from the source and your knowledge.</a:t>
            </a:r>
          </a:p>
          <a:p>
            <a:pPr algn="ctr"/>
            <a:endParaRPr lang="en-US" sz="1200" dirty="0">
              <a:solidFill>
                <a:srgbClr val="000000"/>
              </a:solidFill>
            </a:endParaRPr>
          </a:p>
          <a:p>
            <a:pPr algn="ctr"/>
            <a:r>
              <a:rPr lang="en-US" sz="1200" dirty="0" smtClean="0">
                <a:solidFill>
                  <a:srgbClr val="000090"/>
                </a:solidFill>
              </a:rPr>
              <a:t>This source embodies attitudes that were typical of many Americans in the 1920s toward immigration.</a:t>
            </a:r>
          </a:p>
          <a:p>
            <a:pPr algn="ctr"/>
            <a:endParaRPr lang="en-US" dirty="0" smtClean="0">
              <a:solidFill>
                <a:srgbClr val="000000"/>
              </a:solidFill>
            </a:endParaRPr>
          </a:p>
          <a:p>
            <a:pPr algn="ctr"/>
            <a:endParaRPr lang="en-US" dirty="0"/>
          </a:p>
        </p:txBody>
      </p:sp>
      <p:sp>
        <p:nvSpPr>
          <p:cNvPr id="5" name="Rectangle 4"/>
          <p:cNvSpPr/>
          <p:nvPr/>
        </p:nvSpPr>
        <p:spPr>
          <a:xfrm>
            <a:off x="3876076" y="2046660"/>
            <a:ext cx="1593405" cy="8365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WITH</a:t>
            </a:r>
            <a:r>
              <a:rPr lang="en-US" b="1" dirty="0" smtClean="0"/>
              <a:t> </a:t>
            </a:r>
            <a:endParaRPr lang="en-US" b="1" dirty="0"/>
          </a:p>
        </p:txBody>
      </p:sp>
      <p:sp>
        <p:nvSpPr>
          <p:cNvPr id="6" name="Rectangle 5"/>
          <p:cNvSpPr/>
          <p:nvPr/>
        </p:nvSpPr>
        <p:spPr>
          <a:xfrm>
            <a:off x="502672"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CONTENT</a:t>
            </a:r>
            <a:r>
              <a:rPr lang="en-US" sz="1200" dirty="0" smtClean="0">
                <a:solidFill>
                  <a:srgbClr val="000000"/>
                </a:solidFill>
              </a:rPr>
              <a:t>: what do you learn from the source?</a:t>
            </a:r>
            <a:endParaRPr lang="en-US" sz="1200" dirty="0">
              <a:solidFill>
                <a:srgbClr val="000000"/>
              </a:solidFill>
            </a:endParaRPr>
          </a:p>
        </p:txBody>
      </p:sp>
      <p:sp>
        <p:nvSpPr>
          <p:cNvPr id="8" name="Rectangle 7"/>
          <p:cNvSpPr/>
          <p:nvPr/>
        </p:nvSpPr>
        <p:spPr>
          <a:xfrm>
            <a:off x="6660679"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EVALUATION</a:t>
            </a:r>
            <a:r>
              <a:rPr lang="en-US" sz="1200" dirty="0" smtClean="0">
                <a:solidFill>
                  <a:srgbClr val="000000"/>
                </a:solidFill>
              </a:rPr>
              <a:t>: what does the provenance of the source tell you about the message?</a:t>
            </a:r>
            <a:endParaRPr lang="en-US" sz="1200" dirty="0">
              <a:solidFill>
                <a:srgbClr val="000000"/>
              </a:solidFill>
            </a:endParaRPr>
          </a:p>
        </p:txBody>
      </p:sp>
      <p:sp>
        <p:nvSpPr>
          <p:cNvPr id="9" name="Rectangle 8"/>
          <p:cNvSpPr/>
          <p:nvPr/>
        </p:nvSpPr>
        <p:spPr>
          <a:xfrm>
            <a:off x="3690671" y="3109004"/>
            <a:ext cx="2010688" cy="661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000000"/>
                </a:solidFill>
              </a:rPr>
              <a:t>KNOWLEDGE</a:t>
            </a:r>
            <a:r>
              <a:rPr lang="en-US" sz="1200" dirty="0" smtClean="0">
                <a:solidFill>
                  <a:srgbClr val="000000"/>
                </a:solidFill>
              </a:rPr>
              <a:t>: what do you know about the context?</a:t>
            </a:r>
            <a:endParaRPr lang="en-US" sz="1200" dirty="0">
              <a:solidFill>
                <a:srgbClr val="000000"/>
              </a:solidFill>
            </a:endParaRPr>
          </a:p>
        </p:txBody>
      </p:sp>
      <p:sp>
        <p:nvSpPr>
          <p:cNvPr id="10" name="Plus 9"/>
          <p:cNvSpPr/>
          <p:nvPr/>
        </p:nvSpPr>
        <p:spPr>
          <a:xfrm>
            <a:off x="2657465" y="3015039"/>
            <a:ext cx="822960" cy="822960"/>
          </a:xfrm>
          <a:prstGeom prst="mathPlus">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Plus 10"/>
          <p:cNvSpPr/>
          <p:nvPr/>
        </p:nvSpPr>
        <p:spPr>
          <a:xfrm>
            <a:off x="5739638" y="3015039"/>
            <a:ext cx="822960" cy="822960"/>
          </a:xfrm>
          <a:prstGeom prst="mathPlus">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Down Arrow 11"/>
          <p:cNvSpPr/>
          <p:nvPr/>
        </p:nvSpPr>
        <p:spPr>
          <a:xfrm>
            <a:off x="4411379" y="1666561"/>
            <a:ext cx="484632" cy="38009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29784" y="4441553"/>
            <a:ext cx="2771821" cy="22982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rgbClr val="000090"/>
                </a:solidFill>
              </a:rPr>
              <a:t>”Native” Americans began to complain about the overabundance of immigration, and how (according to Source B) “as soon as they arrive our problems began.”  Source B claims that “[immigrants] fill places that belong to loyal wage-earning citizens of America,” which is implying that these immigrants, who were willing to work for cheaper, were taking the jobs that other Americans needed.  Another cause for concern was the rising threat of communism, which put America in a “constant menace and danger.”  </a:t>
            </a:r>
            <a:endParaRPr lang="en-US" sz="1100" dirty="0">
              <a:solidFill>
                <a:srgbClr val="000090"/>
              </a:solidFill>
            </a:endParaRPr>
          </a:p>
        </p:txBody>
      </p:sp>
      <p:sp>
        <p:nvSpPr>
          <p:cNvPr id="14" name="Rectangle 13"/>
          <p:cNvSpPr/>
          <p:nvPr/>
        </p:nvSpPr>
        <p:spPr>
          <a:xfrm>
            <a:off x="2985039" y="4441553"/>
            <a:ext cx="2985039" cy="22982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smtClean="0">
              <a:solidFill>
                <a:srgbClr val="000090"/>
              </a:solidFill>
            </a:endParaRPr>
          </a:p>
          <a:p>
            <a:r>
              <a:rPr lang="en-US" sz="1100" dirty="0" smtClean="0">
                <a:solidFill>
                  <a:srgbClr val="000090"/>
                </a:solidFill>
              </a:rPr>
              <a:t>People from all over the world were moving to the United States in search of a better life, because the US in the 1920s looked a like bright beacon of hope to the poor people of other countries, especially in Europe and Asia.  The US was being increasingly plagued by internal issues, such as corruption and post-war unemployment as the 1920s progressed, and Congress would go on to pass a series of anti-immigration acts throughout the 1920s to tackle these problems.  Immigrants became scapegoats for many of America’s problems.</a:t>
            </a:r>
          </a:p>
          <a:p>
            <a:pPr algn="ctr"/>
            <a:endParaRPr lang="en-US" sz="1200" dirty="0">
              <a:solidFill>
                <a:srgbClr val="000000"/>
              </a:solidFill>
            </a:endParaRPr>
          </a:p>
        </p:txBody>
      </p:sp>
      <p:sp>
        <p:nvSpPr>
          <p:cNvPr id="15" name="Rectangle 14"/>
          <p:cNvSpPr/>
          <p:nvPr/>
        </p:nvSpPr>
        <p:spPr>
          <a:xfrm>
            <a:off x="6034971" y="4441553"/>
            <a:ext cx="2985040" cy="22982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100" dirty="0" smtClean="0">
                <a:solidFill>
                  <a:srgbClr val="000090"/>
                </a:solidFill>
              </a:rPr>
              <a:t>The person delivering this speech was a politician who clearly had an interest in convincing other politicians to his way of thinking, and was likely representing the views of his constituents, who may not hold the same views as the entire country.  The fact that this issue was being debated in the Senate suggests that not everyone held those views, and other Senators likely were representing pro-immigration interests based on their own constituents.  However, given the passage of the anti-immigration laws and the nativist sentiment in the 1920s, the views expressed in the  source can be considered fairly typical.</a:t>
            </a:r>
          </a:p>
        </p:txBody>
      </p:sp>
      <p:sp>
        <p:nvSpPr>
          <p:cNvPr id="16" name="Down Arrow 15"/>
          <p:cNvSpPr/>
          <p:nvPr/>
        </p:nvSpPr>
        <p:spPr>
          <a:xfrm>
            <a:off x="1149518"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Down Arrow 17"/>
          <p:cNvSpPr/>
          <p:nvPr/>
        </p:nvSpPr>
        <p:spPr>
          <a:xfrm>
            <a:off x="7327618"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Down Arrow 18"/>
          <p:cNvSpPr/>
          <p:nvPr/>
        </p:nvSpPr>
        <p:spPr>
          <a:xfrm>
            <a:off x="4328113" y="3770494"/>
            <a:ext cx="698860" cy="671059"/>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Down Arrow Callout 19"/>
          <p:cNvSpPr/>
          <p:nvPr/>
        </p:nvSpPr>
        <p:spPr>
          <a:xfrm>
            <a:off x="1006877" y="2137962"/>
            <a:ext cx="822960" cy="822960"/>
          </a:xfrm>
          <a:prstGeom prst="downArrowCallout">
            <a:avLst/>
          </a:prstGeom>
          <a:solidFill>
            <a:schemeClr val="accent6"/>
          </a:solidFill>
          <a:ln/>
        </p:spPr>
        <p:style>
          <a:lnRef idx="1">
            <a:schemeClr val="accent6"/>
          </a:lnRef>
          <a:fillRef idx="3">
            <a:schemeClr val="accent6"/>
          </a:fillRef>
          <a:effectRef idx="2">
            <a:schemeClr val="accent6"/>
          </a:effectRef>
          <a:fontRef idx="minor">
            <a:schemeClr val="lt1"/>
          </a:fontRef>
        </p:style>
        <p:txBody>
          <a:bodyPr/>
          <a:lstStyle/>
          <a:p>
            <a:pPr algn="ctr"/>
            <a:r>
              <a:rPr lang="en-US" b="1" dirty="0" smtClean="0">
                <a:solidFill>
                  <a:srgbClr val="000000"/>
                </a:solidFill>
              </a:rPr>
              <a:t>L2</a:t>
            </a:r>
            <a:endParaRPr lang="en-US" b="1" dirty="0">
              <a:solidFill>
                <a:srgbClr val="000000"/>
              </a:solidFill>
            </a:endParaRPr>
          </a:p>
        </p:txBody>
      </p:sp>
      <p:sp>
        <p:nvSpPr>
          <p:cNvPr id="21" name="Down Arrow Callout 20"/>
          <p:cNvSpPr/>
          <p:nvPr/>
        </p:nvSpPr>
        <p:spPr>
          <a:xfrm>
            <a:off x="5739638" y="2137962"/>
            <a:ext cx="822960" cy="822960"/>
          </a:xfrm>
          <a:prstGeom prst="downArrowCallout">
            <a:avLst/>
          </a:prstGeom>
          <a:solidFill>
            <a:srgbClr val="FFFF00"/>
          </a:solidFill>
          <a:ln/>
        </p:spPr>
        <p:style>
          <a:lnRef idx="1">
            <a:schemeClr val="accent3"/>
          </a:lnRef>
          <a:fillRef idx="3">
            <a:schemeClr val="accent3"/>
          </a:fillRef>
          <a:effectRef idx="2">
            <a:schemeClr val="accent3"/>
          </a:effectRef>
          <a:fontRef idx="minor">
            <a:schemeClr val="lt1"/>
          </a:fontRef>
        </p:style>
        <p:txBody>
          <a:bodyPr/>
          <a:lstStyle/>
          <a:p>
            <a:pPr algn="ctr"/>
            <a:r>
              <a:rPr lang="en-US" b="1" dirty="0" smtClean="0">
                <a:solidFill>
                  <a:srgbClr val="000000"/>
                </a:solidFill>
              </a:rPr>
              <a:t>L3</a:t>
            </a:r>
            <a:endParaRPr lang="en-US" b="1" dirty="0">
              <a:solidFill>
                <a:srgbClr val="000000"/>
              </a:solidFill>
            </a:endParaRPr>
          </a:p>
        </p:txBody>
      </p:sp>
      <p:sp>
        <p:nvSpPr>
          <p:cNvPr id="22" name="Down Arrow Callout 21"/>
          <p:cNvSpPr/>
          <p:nvPr/>
        </p:nvSpPr>
        <p:spPr>
          <a:xfrm>
            <a:off x="7217983" y="2035985"/>
            <a:ext cx="822960" cy="822960"/>
          </a:xfrm>
          <a:prstGeom prst="downArrowCallout">
            <a:avLst/>
          </a:prstGeom>
          <a:solidFill>
            <a:schemeClr val="accent3"/>
          </a:solidFill>
          <a:ln/>
        </p:spPr>
        <p:style>
          <a:lnRef idx="1">
            <a:schemeClr val="accent3"/>
          </a:lnRef>
          <a:fillRef idx="3">
            <a:schemeClr val="accent3"/>
          </a:fillRef>
          <a:effectRef idx="2">
            <a:schemeClr val="accent3"/>
          </a:effectRef>
          <a:fontRef idx="minor">
            <a:schemeClr val="lt1"/>
          </a:fontRef>
        </p:style>
        <p:txBody>
          <a:bodyPr/>
          <a:lstStyle/>
          <a:p>
            <a:pPr algn="ctr"/>
            <a:r>
              <a:rPr lang="en-US" b="1" dirty="0" smtClean="0">
                <a:solidFill>
                  <a:srgbClr val="000000"/>
                </a:solidFill>
              </a:rPr>
              <a:t>L4+</a:t>
            </a:r>
            <a:endParaRPr lang="en-US" b="1" dirty="0">
              <a:solidFill>
                <a:srgbClr val="000000"/>
              </a:solidFill>
            </a:endParaRPr>
          </a:p>
        </p:txBody>
      </p:sp>
      <p:sp>
        <p:nvSpPr>
          <p:cNvPr id="23" name="Right Arrow Callout 22"/>
          <p:cNvSpPr/>
          <p:nvPr/>
        </p:nvSpPr>
        <p:spPr>
          <a:xfrm>
            <a:off x="1006877" y="506319"/>
            <a:ext cx="822960" cy="822960"/>
          </a:xfrm>
          <a:prstGeom prst="rightArrowCallout">
            <a:avLst/>
          </a:prstGeom>
          <a:solidFill>
            <a:schemeClr val="accent2"/>
          </a:solidFill>
          <a:ln/>
        </p:spPr>
        <p:style>
          <a:lnRef idx="1">
            <a:schemeClr val="accent1"/>
          </a:lnRef>
          <a:fillRef idx="3">
            <a:schemeClr val="accent1"/>
          </a:fillRef>
          <a:effectRef idx="2">
            <a:schemeClr val="accent1"/>
          </a:effectRef>
          <a:fontRef idx="minor">
            <a:schemeClr val="lt1"/>
          </a:fontRef>
        </p:style>
        <p:txBody>
          <a:bodyPr/>
          <a:lstStyle/>
          <a:p>
            <a:pPr algn="ctr"/>
            <a:endParaRPr lang="en-US" b="1" dirty="0" smtClean="0">
              <a:solidFill>
                <a:srgbClr val="000000"/>
              </a:solidFill>
            </a:endParaRPr>
          </a:p>
          <a:p>
            <a:pPr algn="ctr"/>
            <a:r>
              <a:rPr lang="en-US" b="1" dirty="0" smtClean="0">
                <a:solidFill>
                  <a:srgbClr val="000000"/>
                </a:solidFill>
              </a:rPr>
              <a:t>L1</a:t>
            </a:r>
            <a:endParaRPr lang="en-US" b="1" dirty="0">
              <a:solidFill>
                <a:srgbClr val="000000"/>
              </a:solidFill>
            </a:endParaRPr>
          </a:p>
        </p:txBody>
      </p:sp>
    </p:spTree>
    <p:extLst>
      <p:ext uri="{BB962C8B-B14F-4D97-AF65-F5344CB8AC3E}">
        <p14:creationId xmlns="" xmlns:p14="http://schemas.microsoft.com/office/powerpoint/2010/main" val="1587447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0488"/>
            <a:ext cx="8229600" cy="1143000"/>
          </a:xfrm>
        </p:spPr>
        <p:txBody>
          <a:bodyPr>
            <a:normAutofit fontScale="90000"/>
          </a:bodyPr>
          <a:lstStyle/>
          <a:p>
            <a:r>
              <a:rPr lang="en-US" dirty="0" smtClean="0"/>
              <a:t>Considering the “Usefulness” of a Source</a:t>
            </a:r>
            <a:endParaRPr lang="en-US" dirty="0"/>
          </a:p>
        </p:txBody>
      </p:sp>
    </p:spTree>
    <p:extLst>
      <p:ext uri="{BB962C8B-B14F-4D97-AF65-F5344CB8AC3E}">
        <p14:creationId xmlns="" xmlns:p14="http://schemas.microsoft.com/office/powerpoint/2010/main" val="3474887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12727</TotalTime>
  <Words>2395</Words>
  <Application>Microsoft Office PowerPoint</Application>
  <PresentationFormat>On-screen Show (4:3)</PresentationFormat>
  <Paragraphs>147</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Tackling Paper 2</vt:lpstr>
      <vt:lpstr>What Does Paper 2 Require?</vt:lpstr>
      <vt:lpstr>What Did the Examiner’s Report Say About Student Performance in 2014?</vt:lpstr>
      <vt:lpstr>Answering Paper 2 Questions</vt:lpstr>
      <vt:lpstr>Slide 5</vt:lpstr>
      <vt:lpstr>Slide 6</vt:lpstr>
      <vt:lpstr>Slide 7</vt:lpstr>
      <vt:lpstr>Slide 8</vt:lpstr>
      <vt:lpstr>Considering the “Usefulness” of a Source</vt:lpstr>
      <vt:lpstr>Ways to Approach Thinking About a Source: Author</vt:lpstr>
      <vt:lpstr>Ways to Approach Thinking About a Source: Audience</vt:lpstr>
      <vt:lpstr>Ways to Approach Thinking About A Source: Message &amp; Motivation</vt:lpstr>
      <vt:lpstr>Ways to Approach Thinking About a Source: Context</vt:lpstr>
      <vt:lpstr>Translating Author, Audience, Message, Motivation, and Context into “Usefulness”</vt:lpstr>
      <vt:lpstr>Considering These Elements in Sources</vt:lpstr>
      <vt:lpstr>Source 1: Editorial, Rocky Mountain News, 1864 This editorial was published in the Rocky Mountain News following the Sand Creek Massacre</vt:lpstr>
      <vt:lpstr>Source 2: Frederic Remington, “The Ghost Dance by the Ogallala [sic] Sioux at Pine Ridge Agency, Dakota,” Harper’s Weekly, 1890.  Remington was a painter who covered the American West for Harper’s Weekly during the 1880s.  In the 1890s, he received critical acclaim for his work, which was exhibited in New York and Paris.</vt:lpstr>
      <vt:lpstr>Source 3: Henry Stimson, Draft of Press Release Announcing the Use of the Atomic Bomb, 1945  Stimson was Roosevelt, and then Truman’s, Secretary of War, and oversaw the development of the atomic bomb during Roosevelt’s presidency and its eventual use during Truman’s. He drafted a press release to the American public for use following the dropping of the bomb.</vt:lpstr>
      <vt:lpstr>Source 4: California Workingmen’s Party,  “An Address From the Workingmen of San Francisco to Their Brothers Throughout the Pacific Coast,” August 16, 1888.</vt:lpstr>
    </vt:vector>
  </TitlesOfParts>
  <Company>National Center on Education and the Economy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Wicken</dc:creator>
  <cp:lastModifiedBy>Robertson</cp:lastModifiedBy>
  <cp:revision>73</cp:revision>
  <dcterms:created xsi:type="dcterms:W3CDTF">2014-10-28T16:19:36Z</dcterms:created>
  <dcterms:modified xsi:type="dcterms:W3CDTF">2017-09-07T02:39:45Z</dcterms:modified>
</cp:coreProperties>
</file>