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675" r:id="rId2"/>
    <p:sldMasterId id="2147483678" r:id="rId3"/>
  </p:sldMasterIdLst>
  <p:notesMasterIdLst>
    <p:notesMasterId r:id="rId12"/>
  </p:notesMasterIdLst>
  <p:sldIdLst>
    <p:sldId id="260" r:id="rId4"/>
    <p:sldId id="279" r:id="rId5"/>
    <p:sldId id="274" r:id="rId6"/>
    <p:sldId id="278" r:id="rId7"/>
    <p:sldId id="277" r:id="rId8"/>
    <p:sldId id="263" r:id="rId9"/>
    <p:sldId id="281" r:id="rId10"/>
    <p:sldId id="28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 [5]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882"/>
    <p:restoredTop sz="88736"/>
  </p:normalViewPr>
  <p:slideViewPr>
    <p:cSldViewPr snapToGrid="0" snapToObjects="1">
      <p:cViewPr>
        <p:scale>
          <a:sx n="70" d="100"/>
          <a:sy n="70" d="100"/>
        </p:scale>
        <p:origin x="1472" y="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8.xml"/><Relationship Id="rId12" Type="http://schemas.openxmlformats.org/officeDocument/2006/relationships/notesMaster" Target="notesMasters/notesMaster1.xml"/><Relationship Id="rId13" Type="http://schemas.openxmlformats.org/officeDocument/2006/relationships/commentAuthors" Target="commentAuthors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31631-B02E-A84F-A222-4737666AAD78}" type="datetimeFigureOut">
              <a:rPr lang="en-US" smtClean="0"/>
              <a:t>6/29/17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F1B11-E3FA-1C44-A8BC-F4FFDB94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4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7E42632-57EA-CC49-864A-82332DCC57AD}" type="slidenum">
              <a:rPr lang="en-US" sz="1200">
                <a:solidFill>
                  <a:prstClr val="black"/>
                </a:solidFill>
              </a:rPr>
              <a:pPr eaLnBrk="1" hangingPunct="1"/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charset="-128"/>
              </a:rPr>
              <a:t>Data </a:t>
            </a:r>
            <a:r>
              <a:rPr lang="en-US" altLang="en-US" dirty="0" smtClean="0">
                <a:ea typeface="ＭＳ Ｐゴシック" charset="-128"/>
              </a:rPr>
              <a:t>from https://www2.census.gov/library/publications/1942/compendia/</a:t>
            </a:r>
            <a:r>
              <a:rPr lang="en-US" altLang="en-US" dirty="0" err="1" smtClean="0">
                <a:ea typeface="ＭＳ Ｐゴシック" charset="-128"/>
              </a:rPr>
              <a:t>statab</a:t>
            </a:r>
            <a:r>
              <a:rPr lang="en-US" altLang="en-US" dirty="0" smtClean="0">
                <a:ea typeface="ＭＳ Ｐゴシック" charset="-128"/>
              </a:rPr>
              <a:t>/63ed/1941-02.pdf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D34D731C-EB23-F14D-9DDC-37A27456B827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8563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 image </a:t>
            </a:r>
            <a:r>
              <a:rPr lang="en-US" baseline="0" dirty="0" smtClean="0"/>
              <a:t>retrieved from https://</a:t>
            </a:r>
            <a:r>
              <a:rPr lang="en-US" baseline="0" dirty="0" err="1" smtClean="0"/>
              <a:t>www.loc.gov</a:t>
            </a:r>
            <a:r>
              <a:rPr lang="en-US" baseline="0" dirty="0" smtClean="0"/>
              <a:t>/item/2003655577/</a:t>
            </a:r>
          </a:p>
          <a:p>
            <a:r>
              <a:rPr lang="en-US" baseline="0" dirty="0" smtClean="0"/>
              <a:t>Right image retrieved from https://</a:t>
            </a:r>
            <a:r>
              <a:rPr lang="en-US" baseline="0" dirty="0" err="1" smtClean="0"/>
              <a:t>www.loc.gov</a:t>
            </a:r>
            <a:r>
              <a:rPr lang="en-US" baseline="0" dirty="0" smtClean="0"/>
              <a:t>/item/ncl2004004192/PP/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53F41-EB95-0E4B-A401-E616F3AD4C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211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ea typeface="ＭＳ Ｐゴシック" charset="-128"/>
              </a:rPr>
              <a:t>Data from https://www2.census.gov/library/publications/1928/compendia/</a:t>
            </a:r>
            <a:r>
              <a:rPr lang="en-US" altLang="en-US" dirty="0" err="1" smtClean="0">
                <a:ea typeface="ＭＳ Ｐゴシック" charset="-128"/>
              </a:rPr>
              <a:t>statab</a:t>
            </a:r>
            <a:r>
              <a:rPr lang="en-US" altLang="en-US" dirty="0" smtClean="0">
                <a:ea typeface="ＭＳ Ｐゴシック" charset="-128"/>
              </a:rPr>
              <a:t>/50ed/1928-03.pdf,</a:t>
            </a:r>
            <a:r>
              <a:rPr lang="en-US" altLang="en-US" baseline="0" dirty="0" smtClean="0">
                <a:ea typeface="ＭＳ Ｐゴシック" charset="-128"/>
              </a:rPr>
              <a:t> https://www2.census.gov/library/publications/1935/compendia/</a:t>
            </a:r>
            <a:r>
              <a:rPr lang="en-US" altLang="en-US" baseline="0" dirty="0" err="1" smtClean="0">
                <a:ea typeface="ＭＳ Ｐゴシック" charset="-128"/>
              </a:rPr>
              <a:t>statab</a:t>
            </a:r>
            <a:r>
              <a:rPr lang="en-US" altLang="en-US" baseline="0" dirty="0" smtClean="0">
                <a:ea typeface="ＭＳ Ｐゴシック" charset="-128"/>
              </a:rPr>
              <a:t>/57ed/1935-03.pdf, https://www2.census.gov/library/publications/1938/compendia/</a:t>
            </a:r>
            <a:r>
              <a:rPr lang="en-US" altLang="en-US" baseline="0" dirty="0" err="1" smtClean="0">
                <a:ea typeface="ＭＳ Ｐゴシック" charset="-128"/>
              </a:rPr>
              <a:t>statab</a:t>
            </a:r>
            <a:r>
              <a:rPr lang="en-US" altLang="en-US" baseline="0" dirty="0" smtClean="0">
                <a:ea typeface="ＭＳ Ｐゴシック" charset="-128"/>
              </a:rPr>
              <a:t>/59ed/1937-05.pdf, and </a:t>
            </a:r>
            <a:r>
              <a:rPr lang="en-US" altLang="en-US" dirty="0" smtClean="0">
                <a:ea typeface="ＭＳ Ｐゴシック" charset="-128"/>
              </a:rPr>
              <a:t>https://www2.census.gov/library/publications/1942/compendia/</a:t>
            </a:r>
            <a:r>
              <a:rPr lang="en-US" altLang="en-US" dirty="0" err="1" smtClean="0">
                <a:ea typeface="ＭＳ Ｐゴシック" charset="-128"/>
              </a:rPr>
              <a:t>statab</a:t>
            </a:r>
            <a:r>
              <a:rPr lang="en-US" altLang="en-US" dirty="0" smtClean="0">
                <a:ea typeface="ＭＳ Ｐゴシック" charset="-128"/>
              </a:rPr>
              <a:t>/63ed/1941-02.pdf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D34D731C-EB23-F14D-9DDC-37A27456B827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962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 image retrieved from https://</a:t>
            </a:r>
            <a:r>
              <a:rPr lang="en-US" dirty="0" err="1" smtClean="0"/>
              <a:t>www.loc.gov</a:t>
            </a:r>
            <a:r>
              <a:rPr lang="en-US" dirty="0" smtClean="0"/>
              <a:t>/item/fsa1998017774/PP/</a:t>
            </a:r>
          </a:p>
          <a:p>
            <a:r>
              <a:rPr lang="en-US" baseline="0" dirty="0" smtClean="0"/>
              <a:t>Right image retrieved from https://</a:t>
            </a:r>
            <a:r>
              <a:rPr lang="en-US" baseline="0" dirty="0" err="1" smtClean="0"/>
              <a:t>www.loc.gov</a:t>
            </a:r>
            <a:r>
              <a:rPr lang="en-US" baseline="0" dirty="0" smtClean="0"/>
              <a:t>/item/fsa2000001731/PP/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53F41-EB95-0E4B-A401-E616F3AD4C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7349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retrieved from https://</a:t>
            </a:r>
            <a:r>
              <a:rPr lang="en-US" dirty="0" err="1" smtClean="0"/>
              <a:t>www.loc.gov</a:t>
            </a:r>
            <a:r>
              <a:rPr lang="en-US" dirty="0" smtClean="0"/>
              <a:t>/item/fsa1998018165/PP/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53F41-EB95-0E4B-A401-E616F3AD4C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390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retrieved from https://</a:t>
            </a:r>
            <a:r>
              <a:rPr lang="en-US" dirty="0" err="1" smtClean="0"/>
              <a:t>www.loc.gov</a:t>
            </a:r>
            <a:r>
              <a:rPr lang="en-US" dirty="0" smtClean="0"/>
              <a:t>/item/fsa2000001137/PP/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53F41-EB95-0E4B-A401-E616F3AD4C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638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993775" y="4205288"/>
            <a:ext cx="69215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904240" y="3436620"/>
            <a:ext cx="6502400" cy="768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sz="3800" b="1">
                <a:latin typeface="Helvetica"/>
                <a:cs typeface="Helvetica"/>
              </a:defRPr>
            </a:lvl2pPr>
            <a:lvl3pPr>
              <a:defRPr sz="3800" b="1">
                <a:latin typeface="Helvetica"/>
                <a:cs typeface="Helvetica"/>
              </a:defRPr>
            </a:lvl3pPr>
            <a:lvl4pPr>
              <a:defRPr sz="3800" b="1">
                <a:latin typeface="Helvetica"/>
                <a:cs typeface="Helvetica"/>
              </a:defRPr>
            </a:lvl4pPr>
            <a:lvl5pPr>
              <a:defRPr sz="3800" b="1">
                <a:latin typeface="Helvetica"/>
                <a:cs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04240" y="4255770"/>
            <a:ext cx="6502400" cy="5397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sz="3800" b="1">
                <a:latin typeface="Helvetica"/>
                <a:cs typeface="Helvetica"/>
              </a:defRPr>
            </a:lvl2pPr>
            <a:lvl3pPr>
              <a:defRPr sz="3800" b="1">
                <a:latin typeface="Helvetica"/>
                <a:cs typeface="Helvetica"/>
              </a:defRPr>
            </a:lvl3pPr>
            <a:lvl4pPr>
              <a:defRPr sz="3800" b="1">
                <a:latin typeface="Helvetica"/>
                <a:cs typeface="Helvetica"/>
              </a:defRPr>
            </a:lvl4pPr>
            <a:lvl5pPr>
              <a:defRPr sz="3800" b="1">
                <a:latin typeface="Helvetica"/>
                <a:cs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6940" y="4814570"/>
            <a:ext cx="6502400" cy="717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sz="3800" b="1">
                <a:latin typeface="Helvetica"/>
                <a:cs typeface="Helvetica"/>
              </a:defRPr>
            </a:lvl2pPr>
            <a:lvl3pPr>
              <a:defRPr sz="3800" b="1">
                <a:latin typeface="Helvetica"/>
                <a:cs typeface="Helvetica"/>
              </a:defRPr>
            </a:lvl3pPr>
            <a:lvl4pPr>
              <a:defRPr sz="3800" b="1">
                <a:latin typeface="Helvetica"/>
                <a:cs typeface="Helvetica"/>
              </a:defRPr>
            </a:lvl4pPr>
            <a:lvl5pPr>
              <a:defRPr sz="3800" b="1">
                <a:latin typeface="Helvetica"/>
                <a:cs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0223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765175" y="1308100"/>
            <a:ext cx="7429500" cy="0"/>
          </a:xfrm>
          <a:prstGeom prst="line">
            <a:avLst/>
          </a:prstGeom>
          <a:ln w="28575" cmpd="sng">
            <a:solidFill>
              <a:srgbClr val="7C04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Box 56"/>
          <p:cNvSpPr txBox="1">
            <a:spLocks noChangeArrowheads="1"/>
          </p:cNvSpPr>
          <p:nvPr userDrawn="1"/>
        </p:nvSpPr>
        <p:spPr bwMode="auto">
          <a:xfrm>
            <a:off x="7767638" y="6137275"/>
            <a:ext cx="83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DAD0D72-563E-C546-8F38-C09D4850983F}" type="slidenum">
              <a:rPr lang="en-US" sz="1200" smtClean="0">
                <a:solidFill>
                  <a:srgbClr val="000000"/>
                </a:solidFill>
                <a:latin typeface="Lucida Sans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 smtClean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554038"/>
            <a:ext cx="7658100" cy="563562"/>
          </a:xfrm>
          <a:prstGeom prst="rect">
            <a:avLst/>
          </a:prstGeom>
        </p:spPr>
        <p:txBody>
          <a:bodyPr/>
          <a:lstStyle>
            <a:lvl1pPr algn="l">
              <a:defRPr sz="3800" b="1" baseline="0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940" y="1638302"/>
            <a:ext cx="6629400" cy="4013200"/>
          </a:xfrm>
          <a:prstGeom prst="rect">
            <a:avLst/>
          </a:prstGeom>
        </p:spPr>
        <p:txBody>
          <a:bodyPr/>
          <a:lstStyle>
            <a:lvl1pPr>
              <a:buClr>
                <a:srgbClr val="7C0423"/>
              </a:buClr>
              <a:defRPr sz="3200">
                <a:latin typeface="Helvetica"/>
                <a:cs typeface="Helvetica"/>
              </a:defRPr>
            </a:lvl1pPr>
            <a:lvl2pPr>
              <a:buClr>
                <a:srgbClr val="7C0423"/>
              </a:buClr>
              <a:defRPr>
                <a:latin typeface="Helvetica"/>
                <a:cs typeface="Helvetica"/>
              </a:defRPr>
            </a:lvl2pPr>
            <a:lvl3pPr>
              <a:buClr>
                <a:srgbClr val="7C0423"/>
              </a:buClr>
              <a:defRPr>
                <a:latin typeface="Helvetica"/>
                <a:cs typeface="Helvetica"/>
              </a:defRPr>
            </a:lvl3pPr>
            <a:lvl4pPr>
              <a:buClr>
                <a:srgbClr val="7C0423"/>
              </a:buClr>
              <a:defRPr>
                <a:latin typeface="Helvetica"/>
                <a:cs typeface="Helvetica"/>
              </a:defRPr>
            </a:lvl4pPr>
            <a:lvl5pPr>
              <a:buClr>
                <a:srgbClr val="7C0423"/>
              </a:buCl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26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6"/>
          <p:cNvSpPr txBox="1">
            <a:spLocks noChangeArrowheads="1"/>
          </p:cNvSpPr>
          <p:nvPr userDrawn="1"/>
        </p:nvSpPr>
        <p:spPr bwMode="auto">
          <a:xfrm>
            <a:off x="7767638" y="6137275"/>
            <a:ext cx="83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8320A0F-624D-3D47-BB99-E43F1C94E905}" type="slidenum">
              <a:rPr lang="en-US" sz="1200" smtClean="0">
                <a:solidFill>
                  <a:srgbClr val="000000"/>
                </a:solidFill>
                <a:latin typeface="Lucida Sans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 smtClean="0">
              <a:solidFill>
                <a:srgbClr val="000000"/>
              </a:solidFill>
              <a:latin typeface="Times" charset="0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65175" y="1846263"/>
            <a:ext cx="7429500" cy="0"/>
          </a:xfrm>
          <a:prstGeom prst="line">
            <a:avLst/>
          </a:prstGeom>
          <a:ln w="28575" cmpd="sng">
            <a:solidFill>
              <a:srgbClr val="7C04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01040" y="539285"/>
            <a:ext cx="7658100" cy="1262062"/>
          </a:xfrm>
          <a:prstGeom prst="rect">
            <a:avLst/>
          </a:prstGeom>
        </p:spPr>
        <p:txBody>
          <a:bodyPr/>
          <a:lstStyle>
            <a:lvl1pPr algn="l">
              <a:defRPr sz="3800" b="1" baseline="0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253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24243" y="3475843"/>
            <a:ext cx="7061200" cy="7096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4000" b="1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547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tandard Slid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765175" y="1308100"/>
            <a:ext cx="7429500" cy="0"/>
          </a:xfrm>
          <a:prstGeom prst="line">
            <a:avLst/>
          </a:prstGeom>
          <a:ln w="28575" cmpd="sng">
            <a:solidFill>
              <a:srgbClr val="7C04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Box 56"/>
          <p:cNvSpPr txBox="1">
            <a:spLocks noChangeArrowheads="1"/>
          </p:cNvSpPr>
          <p:nvPr userDrawn="1"/>
        </p:nvSpPr>
        <p:spPr bwMode="auto">
          <a:xfrm>
            <a:off x="7767638" y="6137275"/>
            <a:ext cx="83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B51C0FA-AC45-DA4D-90D8-5CD973CDAFA1}" type="slidenum">
              <a:rPr lang="en-US" sz="1200" smtClean="0">
                <a:solidFill>
                  <a:srgbClr val="000000"/>
                </a:solidFill>
                <a:latin typeface="Lucida Sans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 smtClean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554038"/>
            <a:ext cx="7658100" cy="563562"/>
          </a:xfrm>
          <a:prstGeom prst="rect">
            <a:avLst/>
          </a:prstGeom>
        </p:spPr>
        <p:txBody>
          <a:bodyPr/>
          <a:lstStyle>
            <a:lvl1pPr algn="l">
              <a:defRPr sz="3800" b="1" baseline="0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940" y="1638302"/>
            <a:ext cx="6629400" cy="4013200"/>
          </a:xfrm>
          <a:prstGeom prst="rect">
            <a:avLst/>
          </a:prstGeom>
        </p:spPr>
        <p:txBody>
          <a:bodyPr/>
          <a:lstStyle>
            <a:lvl1pPr>
              <a:buClr>
                <a:srgbClr val="7C0423"/>
              </a:buClr>
              <a:defRPr sz="3200">
                <a:latin typeface="Helvetica"/>
                <a:cs typeface="Helvetica"/>
              </a:defRPr>
            </a:lvl1pPr>
            <a:lvl2pPr>
              <a:buClr>
                <a:srgbClr val="7C0423"/>
              </a:buClr>
              <a:defRPr>
                <a:latin typeface="Helvetica"/>
                <a:cs typeface="Helvetica"/>
              </a:defRPr>
            </a:lvl2pPr>
            <a:lvl3pPr>
              <a:buClr>
                <a:srgbClr val="7C0423"/>
              </a:buClr>
              <a:defRPr>
                <a:latin typeface="Helvetica"/>
                <a:cs typeface="Helvetica"/>
              </a:defRPr>
            </a:lvl3pPr>
            <a:lvl4pPr>
              <a:buClr>
                <a:srgbClr val="7C0423"/>
              </a:buClr>
              <a:defRPr>
                <a:latin typeface="Helvetica"/>
                <a:cs typeface="Helvetica"/>
              </a:defRPr>
            </a:lvl4pPr>
            <a:lvl5pPr>
              <a:buClr>
                <a:srgbClr val="7C0423"/>
              </a:buCl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606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LH_Title_v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01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RLH_Standard_v2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65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90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RLH_Transition2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84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Microsoft_Excel_97_-_2004_Worksheet2.xls"/><Relationship Id="rId6" Type="http://schemas.openxmlformats.org/officeDocument/2006/relationships/image" Target="../media/image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1"/>
          <p:cNvSpPr>
            <a:spLocks noGrp="1"/>
          </p:cNvSpPr>
          <p:nvPr>
            <p:ph type="body" sz="quarter" idx="10"/>
          </p:nvPr>
        </p:nvSpPr>
        <p:spPr bwMode="auto">
          <a:xfrm>
            <a:off x="920916" y="3521242"/>
            <a:ext cx="7757862" cy="169386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 dirty="0" smtClean="0">
                <a:latin typeface="Helvetica" charset="0"/>
                <a:ea typeface="ＭＳ Ｐゴシック" charset="0"/>
                <a:cs typeface="Helvetica" charset="0"/>
              </a:rPr>
              <a:t>Mexican Migration in the 1930s</a:t>
            </a:r>
            <a:endParaRPr lang="en-US" sz="3600" dirty="0">
              <a:latin typeface="Helvetica" charset="0"/>
              <a:ea typeface="ＭＳ Ｐゴシック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3890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7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388528"/>
              </p:ext>
            </p:extLst>
          </p:nvPr>
        </p:nvGraphicFramePr>
        <p:xfrm>
          <a:off x="212725" y="1809750"/>
          <a:ext cx="8716963" cy="459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Worksheet" r:id="rId5" imgW="14770100" imgH="6299200" progId="Excel.Sheet.8">
                  <p:embed/>
                </p:oleObj>
              </mc:Choice>
              <mc:Fallback>
                <p:oleObj name="Worksheet" r:id="rId5" imgW="14770100" imgH="62992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" y="1809750"/>
                        <a:ext cx="8716963" cy="459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871535" y="188581"/>
            <a:ext cx="7399337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en-US" altLang="en-US" sz="3000" b="1" dirty="0">
                <a:latin typeface="Helvetica" charset="0"/>
              </a:rPr>
              <a:t>Mexican Immigration to the </a:t>
            </a:r>
            <a:r>
              <a:rPr lang="en-US" altLang="en-US" sz="3000" b="1" dirty="0" smtClean="0">
                <a:latin typeface="Helvetica" charset="0"/>
              </a:rPr>
              <a:t>U.S.,</a:t>
            </a:r>
          </a:p>
          <a:p>
            <a:pPr algn="ctr">
              <a:spcBef>
                <a:spcPct val="30000"/>
              </a:spcBef>
            </a:pPr>
            <a:r>
              <a:rPr lang="en-US" altLang="en-US" sz="3000" b="1" dirty="0" smtClean="0">
                <a:latin typeface="Helvetica" charset="0"/>
              </a:rPr>
              <a:t>1850-1940</a:t>
            </a:r>
            <a:endParaRPr lang="en-US" altLang="en-US" sz="3000" b="1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62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1039" y="650291"/>
            <a:ext cx="7658100" cy="563562"/>
          </a:xfrm>
        </p:spPr>
        <p:txBody>
          <a:bodyPr/>
          <a:lstStyle/>
          <a:p>
            <a:r>
              <a:rPr lang="en-US" sz="3200" dirty="0" smtClean="0"/>
              <a:t>Mexican Migration, 1910-1929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161" y="1883664"/>
            <a:ext cx="4272216" cy="2944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76161" y="5071861"/>
            <a:ext cx="4090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Mexican Revolution refugees crossing border, 1914</a:t>
            </a:r>
            <a:endParaRPr lang="en-US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4681" y="1883664"/>
            <a:ext cx="4138423" cy="2944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937599" y="5071861"/>
            <a:ext cx="3652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Mexican beet workers in Colorado, 1915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4894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7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001703"/>
              </p:ext>
            </p:extLst>
          </p:nvPr>
        </p:nvGraphicFramePr>
        <p:xfrm>
          <a:off x="240758" y="1635351"/>
          <a:ext cx="8660889" cy="4734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Worksheet" r:id="rId5" imgW="14719300" imgH="7277100" progId="Excel.Sheet.8">
                  <p:embed/>
                </p:oleObj>
              </mc:Choice>
              <mc:Fallback>
                <p:oleObj name="Worksheet" r:id="rId5" imgW="14719300" imgH="72771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758" y="1635351"/>
                        <a:ext cx="8660889" cy="47342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871535" y="188581"/>
            <a:ext cx="7399337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30000"/>
              </a:spcBef>
            </a:pPr>
            <a:r>
              <a:rPr lang="en-US" altLang="en-US" sz="3000" b="1" smtClean="0">
                <a:latin typeface="Helvetica" charset="0"/>
              </a:rPr>
              <a:t>Mexico-U.S. </a:t>
            </a:r>
            <a:r>
              <a:rPr lang="en-US" altLang="en-US" sz="3000" b="1" dirty="0" smtClean="0">
                <a:latin typeface="Helvetica" charset="0"/>
              </a:rPr>
              <a:t>Arrivals and Departures, </a:t>
            </a:r>
          </a:p>
          <a:p>
            <a:pPr algn="ctr">
              <a:spcBef>
                <a:spcPct val="30000"/>
              </a:spcBef>
            </a:pPr>
            <a:r>
              <a:rPr lang="en-US" altLang="en-US" sz="3000" b="1" dirty="0" smtClean="0">
                <a:latin typeface="Helvetica" charset="0"/>
              </a:rPr>
              <a:t>1910-1939</a:t>
            </a:r>
            <a:endParaRPr lang="en-US" altLang="en-US" sz="3000" b="1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4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0669" y="607397"/>
            <a:ext cx="8615362" cy="817562"/>
          </a:xfrm>
        </p:spPr>
        <p:txBody>
          <a:bodyPr/>
          <a:lstStyle/>
          <a:p>
            <a:r>
              <a:rPr lang="en-US" smtClean="0"/>
              <a:t>Mexican Migration, 1930s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294" y="1424959"/>
            <a:ext cx="3725328" cy="4566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027" y="1424959"/>
            <a:ext cx="4521364" cy="4413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711666" y="5946944"/>
            <a:ext cx="3652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Mexicans at Texas immigration station, 1938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75462" y="6085443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Mexican mother in California, 1935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529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Placeholder 3"/>
          <p:cNvSpPr>
            <a:spLocks noGrp="1"/>
          </p:cNvSpPr>
          <p:nvPr>
            <p:ph type="body" sz="quarter" idx="10"/>
          </p:nvPr>
        </p:nvSpPr>
        <p:spPr bwMode="auto">
          <a:xfrm>
            <a:off x="710375" y="1352995"/>
            <a:ext cx="7772400" cy="398303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400" dirty="0">
                <a:latin typeface="Helvetica" charset="0"/>
                <a:cs typeface="Helvetica" charset="0"/>
              </a:rPr>
              <a:t>Central Historical Question</a:t>
            </a:r>
          </a:p>
          <a:p>
            <a:r>
              <a:rPr lang="en-US" b="0" i="1" dirty="0" smtClean="0">
                <a:latin typeface="Helvetica" charset="0"/>
                <a:cs typeface="Helvetica" charset="0"/>
              </a:rPr>
              <a:t>Why did Mexican migration to the United States drastically change in the 1930s?</a:t>
            </a:r>
            <a:endParaRPr lang="en-US" b="0" i="1" dirty="0">
              <a:latin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597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0669" y="607397"/>
            <a:ext cx="8615362" cy="817562"/>
          </a:xfrm>
        </p:spPr>
        <p:txBody>
          <a:bodyPr/>
          <a:lstStyle/>
          <a:p>
            <a:r>
              <a:rPr lang="en-US" dirty="0" smtClean="0"/>
              <a:t>Document B – photograph 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38350" y="3333396"/>
            <a:ext cx="3703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/>
              <a:t>Notes from photographer Dorothea Lange: “</a:t>
            </a:r>
            <a:r>
              <a:rPr lang="en-US" sz="2400" dirty="0"/>
              <a:t>Drought refugees from Oklahoma looking for work in the pea fields of California. Near San Jose </a:t>
            </a:r>
            <a:r>
              <a:rPr lang="en-US" sz="2400" dirty="0" smtClean="0"/>
              <a:t>Mission,” March 1935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9" y="1424959"/>
            <a:ext cx="4058748" cy="521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0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0669" y="607397"/>
            <a:ext cx="8615362" cy="817562"/>
          </a:xfrm>
        </p:spPr>
        <p:txBody>
          <a:bodyPr/>
          <a:lstStyle/>
          <a:p>
            <a:r>
              <a:rPr lang="en-US" dirty="0" smtClean="0"/>
              <a:t>Document B – photograph 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7470" y="5569337"/>
            <a:ext cx="84141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dirty="0"/>
              <a:t>Notes from photographer Dorothea Lange: </a:t>
            </a:r>
            <a:r>
              <a:rPr lang="en-US" sz="2200" dirty="0" smtClean="0"/>
              <a:t>“</a:t>
            </a:r>
            <a:r>
              <a:rPr lang="en-US" sz="2200" dirty="0"/>
              <a:t>Drought </a:t>
            </a:r>
            <a:r>
              <a:rPr lang="en-US" sz="2200" dirty="0" smtClean="0"/>
              <a:t>refugees </a:t>
            </a:r>
            <a:r>
              <a:rPr lang="en-US" sz="2200" dirty="0"/>
              <a:t>families are now mingling with and supplanting Mexican field laborers in the Southwest. Near Chandler, </a:t>
            </a:r>
            <a:r>
              <a:rPr lang="en-US" sz="2200" dirty="0" smtClean="0"/>
              <a:t>Arizona,” May 1937</a:t>
            </a: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240" y="1410060"/>
            <a:ext cx="5268950" cy="407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9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Basic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Transition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1943</TotalTime>
  <Words>215</Words>
  <Application>Microsoft Macintosh PowerPoint</Application>
  <PresentationFormat>On-screen Show (4:3)</PresentationFormat>
  <Paragraphs>32</Paragraphs>
  <Slides>8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Helvetica</vt:lpstr>
      <vt:lpstr>Lucida Sans</vt:lpstr>
      <vt:lpstr>ＭＳ Ｐゴシック</vt:lpstr>
      <vt:lpstr>Times</vt:lpstr>
      <vt:lpstr>2_Title Slide</vt:lpstr>
      <vt:lpstr>5_Basic Slide</vt:lpstr>
      <vt:lpstr>3_Transition Slide</vt:lpstr>
      <vt:lpstr>Worksheet</vt:lpstr>
      <vt:lpstr>PowerPoint Presentation</vt:lpstr>
      <vt:lpstr>PowerPoint Presentation</vt:lpstr>
      <vt:lpstr>Mexican Migration, 1910-1929</vt:lpstr>
      <vt:lpstr>PowerPoint Presentation</vt:lpstr>
      <vt:lpstr>Mexican Migration, 1930s</vt:lpstr>
      <vt:lpstr>PowerPoint Presentation</vt:lpstr>
      <vt:lpstr>Document B – photograph 1</vt:lpstr>
      <vt:lpstr>Document B – photograph 2</vt:lpstr>
    </vt:vector>
  </TitlesOfParts>
  <Company>Stanford History Education Group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 Breakstone</dc:creator>
  <cp:lastModifiedBy>Microsoft Office User</cp:lastModifiedBy>
  <cp:revision>230</cp:revision>
  <dcterms:created xsi:type="dcterms:W3CDTF">2016-10-23T23:50:51Z</dcterms:created>
  <dcterms:modified xsi:type="dcterms:W3CDTF">2017-06-29T18:39:56Z</dcterms:modified>
</cp:coreProperties>
</file>