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56" r:id="rId1"/>
    <p:sldMasterId id="2147483653" r:id="rId2"/>
    <p:sldMasterId id="2147483651" r:id="rId3"/>
    <p:sldMasterId id="2147483663" r:id="rId4"/>
    <p:sldMasterId id="2147483665" r:id="rId5"/>
  </p:sldMasterIdLst>
  <p:notesMasterIdLst>
    <p:notesMasterId r:id="rId13"/>
  </p:notesMasterIdLst>
  <p:handoutMasterIdLst>
    <p:handoutMasterId r:id="rId14"/>
  </p:handoutMasterIdLst>
  <p:sldIdLst>
    <p:sldId id="265" r:id="rId6"/>
    <p:sldId id="271" r:id="rId7"/>
    <p:sldId id="269" r:id="rId8"/>
    <p:sldId id="270" r:id="rId9"/>
    <p:sldId id="274" r:id="rId10"/>
    <p:sldId id="272" r:id="rId11"/>
    <p:sldId id="275" r:id="rId1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8"/>
    <p:restoredTop sz="86044"/>
  </p:normalViewPr>
  <p:slideViewPr>
    <p:cSldViewPr snapToGrid="0" snapToObjects="1">
      <p:cViewPr varScale="1">
        <p:scale>
          <a:sx n="78" d="100"/>
          <a:sy n="78" d="100"/>
        </p:scale>
        <p:origin x="18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66F5F8-EFC4-7D45-8B2B-4C9B8D2F4A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E21196-47EA-D042-9302-B26D88B111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CBD96987-8A31-4647-8185-247FF21735C7}" type="datetimeFigureOut">
              <a:rPr lang="en-US" altLang="x-none"/>
              <a:pPr>
                <a:defRPr/>
              </a:pPr>
              <a:t>7/26/18</a:t>
            </a:fld>
            <a:endParaRPr lang="en-US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D9C03-20A8-7A47-BBF9-864FF5ED82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CBD61-E184-3D47-830D-6642021341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19845ED0-7410-BA4B-BFC9-4438301F016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B32B69-97C2-6E47-A9B0-4A0D7DC9ED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D71C11-7D2B-8947-8E1A-DFCCC4856A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FBA79DDC-45EA-B840-B965-0E87D8FD73A7}" type="datetimeFigureOut">
              <a:rPr lang="en-US" altLang="x-none"/>
              <a:pPr>
                <a:defRPr/>
              </a:pPr>
              <a:t>7/26/18</a:t>
            </a:fld>
            <a:endParaRPr lang="en-US" altLang="x-non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DFDF654-447F-C74D-830A-6DBBDC7C42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B9C47F4-1680-E142-A06F-FC6B9BCAB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C14BF-C63C-3E43-A2BD-FA2AF20AD0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AB96D-1B7D-EE4A-BA5D-5F7B738A65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54578C67-B9AA-284A-8B5D-3AF34E58C5C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>
            <a:extLst>
              <a:ext uri="{FF2B5EF4-FFF2-40B4-BE49-F238E27FC236}">
                <a16:creationId xmlns:a16="http://schemas.microsoft.com/office/drawing/2014/main" id="{50B38102-3F66-474D-98FF-2606A1B12C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>
            <a:extLst>
              <a:ext uri="{FF2B5EF4-FFF2-40B4-BE49-F238E27FC236}">
                <a16:creationId xmlns:a16="http://schemas.microsoft.com/office/drawing/2014/main" id="{420AA64F-62B2-0141-8239-E34FD0E3C5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Image retrieved from: https://en.wikipedia.org/wiki/Great_Plains#/media/File:Map_of_the_Great_Plains.png</a:t>
            </a:r>
          </a:p>
        </p:txBody>
      </p:sp>
      <p:sp>
        <p:nvSpPr>
          <p:cNvPr id="13315" name="Slide Number Placeholder 3">
            <a:extLst>
              <a:ext uri="{FF2B5EF4-FFF2-40B4-BE49-F238E27FC236}">
                <a16:creationId xmlns:a16="http://schemas.microsoft.com/office/drawing/2014/main" id="{DD9ADE98-88BD-4242-ACB7-947594800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5A1D8F6-E871-7447-8D91-510178984F73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0A9E49DF-9DF2-6D40-98FC-4ECA1E3C48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9A373B54-604A-0049-BCBB-ED8BDEC178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Image on the left from the Digital Public Library of America: http://cdm16013.contentdm.oclc.org/cdm/ref/collection/p16013coll56/id/87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Image on the right retrieved from Chronicling America by the Library of Congress: https://chroniclingamerica.loc.gov/lccn/sn83016836/1862-06-19/ed-1/seq-1/#date1=1789&amp;index=0&amp;rows=20&amp;searchType=advanced&amp;language=&amp;sequence=0&amp;words=FREE+HOJSES+MINNESOTA&amp;proxdistance=5&amp;date2=1924&amp;ortext=&amp;proxtext=&amp;phrasetext=FREE+HOJSES+IN+MINNESOTA&amp;andtext=&amp;dateFilterType=yearRange&amp;page=1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E044CC97-A267-5148-AA9F-39E39BD88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48BA64F-262D-8B43-98F1-FB6DB36F532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6C0B9E84-50F4-AE49-88B8-7D3CFA4408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A9935BE1-FDB3-B94F-881B-D1C3CBDF6F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Images retrieved from the Library of Congress. 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Left Image: </a:t>
            </a:r>
            <a:r>
              <a:rPr lang="en-US" altLang="en-US" dirty="0" err="1">
                <a:ea typeface="ＭＳ Ｐゴシック" panose="020B0600070205080204" pitchFamily="34" charset="-128"/>
              </a:rPr>
              <a:t>www.loc.gov</a:t>
            </a:r>
            <a:r>
              <a:rPr lang="en-US" altLang="en-US" dirty="0">
                <a:ea typeface="ＭＳ Ｐゴシック" panose="020B0600070205080204" pitchFamily="34" charset="-128"/>
              </a:rPr>
              <a:t>/resource/ppmsca.40755/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Burlington &amp; Missouri River Railroad Co. </a:t>
            </a:r>
            <a:r>
              <a:rPr lang="en-US" altLang="en-US" i="1" dirty="0">
                <a:ea typeface="ＭＳ Ｐゴシック" panose="020B0600070205080204" pitchFamily="34" charset="-128"/>
              </a:rPr>
              <a:t>Millions of acres. Iowa and Nebraska. Land for sale on 10 years credit by the Burlington &amp; Missouri River R. R. Co. at 6 per </a:t>
            </a:r>
            <a:r>
              <a:rPr lang="en-US" altLang="en-US" i="1" dirty="0" err="1">
                <a:ea typeface="ＭＳ Ｐゴシック" panose="020B0600070205080204" pitchFamily="34" charset="-128"/>
              </a:rPr>
              <a:t>ct</a:t>
            </a:r>
            <a:r>
              <a:rPr lang="en-US" altLang="en-US" i="1" dirty="0">
                <a:ea typeface="ＭＳ Ｐゴシック" panose="020B0600070205080204" pitchFamily="34" charset="-128"/>
              </a:rPr>
              <a:t> interest and low prices ... Buffalo. N. Y. Commercial advertiser printing house</a:t>
            </a:r>
            <a:r>
              <a:rPr lang="en-US" altLang="en-US" dirty="0">
                <a:ea typeface="ＭＳ Ｐゴシック" panose="020B0600070205080204" pitchFamily="34" charset="-128"/>
              </a:rPr>
              <a:t>. New York, 1872. Pdf. https://</a:t>
            </a:r>
            <a:r>
              <a:rPr lang="en-US" altLang="en-US" dirty="0" err="1">
                <a:ea typeface="ＭＳ Ｐゴシック" panose="020B0600070205080204" pitchFamily="34" charset="-128"/>
              </a:rPr>
              <a:t>www.loc.gov</a:t>
            </a:r>
            <a:r>
              <a:rPr lang="en-US" altLang="en-US" dirty="0">
                <a:ea typeface="ＭＳ Ｐゴシック" panose="020B0600070205080204" pitchFamily="34" charset="-128"/>
              </a:rPr>
              <a:t>/item/rbpe.13401300/.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Right Image: https://</a:t>
            </a:r>
            <a:r>
              <a:rPr lang="en-US" altLang="en-US" dirty="0" err="1">
                <a:ea typeface="ＭＳ Ｐゴシック" panose="020B0600070205080204" pitchFamily="34" charset="-128"/>
              </a:rPr>
              <a:t>www.loc.gov</a:t>
            </a:r>
            <a:r>
              <a:rPr lang="en-US" altLang="en-US" dirty="0">
                <a:ea typeface="ＭＳ Ｐゴシック" panose="020B0600070205080204" pitchFamily="34" charset="-128"/>
              </a:rPr>
              <a:t>/item/98688839/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G.W. &amp; C.B. Colton &amp; Co, and Union Pacific Railway Company. </a:t>
            </a:r>
            <a:r>
              <a:rPr lang="en-US" altLang="en-US" i="1" dirty="0">
                <a:ea typeface="ＭＳ Ｐゴシック" panose="020B0600070205080204" pitchFamily="34" charset="-128"/>
              </a:rPr>
              <a:t>Map showing the Union Pacific Railway and branch lines</a:t>
            </a:r>
            <a:r>
              <a:rPr lang="en-US" altLang="en-US" dirty="0">
                <a:ea typeface="ＭＳ Ｐゴシック" panose="020B0600070205080204" pitchFamily="34" charset="-128"/>
              </a:rPr>
              <a:t>. New York, 1888. Map. https://</a:t>
            </a:r>
            <a:r>
              <a:rPr lang="en-US" altLang="en-US" dirty="0" err="1">
                <a:ea typeface="ＭＳ Ｐゴシック" panose="020B0600070205080204" pitchFamily="34" charset="-128"/>
              </a:rPr>
              <a:t>www.loc.gov</a:t>
            </a:r>
            <a:r>
              <a:rPr lang="en-US" altLang="en-US" dirty="0">
                <a:ea typeface="ＭＳ Ｐゴシック" panose="020B0600070205080204" pitchFamily="34" charset="-128"/>
              </a:rPr>
              <a:t>/item/98688839/.</a:t>
            </a: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90E30A18-E3EA-DF4A-B8EF-ADB826D45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1BDE4935-9CBC-D043-BDA0-814562AFC1D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1BE1B31A-3F4E-A640-AFBB-5541B5D3C2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CB6322DD-87E4-3E41-B01A-0F0827866B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Image on the left retrieved from the Library of Congress and the Nebraska State Historical Society: https://</a:t>
            </a:r>
            <a:r>
              <a:rPr lang="en-US" altLang="en-US" dirty="0" err="1">
                <a:ea typeface="ＭＳ Ｐゴシック" panose="020B0600070205080204" pitchFamily="34" charset="-128"/>
              </a:rPr>
              <a:t>memory.loc.gov</a:t>
            </a:r>
            <a:r>
              <a:rPr lang="en-US" altLang="en-US" dirty="0">
                <a:ea typeface="ＭＳ Ｐゴシック" panose="020B0600070205080204" pitchFamily="34" charset="-128"/>
              </a:rPr>
              <a:t>/</a:t>
            </a:r>
            <a:r>
              <a:rPr lang="en-US" altLang="en-US" dirty="0" err="1">
                <a:ea typeface="ＭＳ Ｐゴシック" panose="020B0600070205080204" pitchFamily="34" charset="-128"/>
              </a:rPr>
              <a:t>cgi</a:t>
            </a:r>
            <a:r>
              <a:rPr lang="en-US" altLang="en-US" dirty="0">
                <a:ea typeface="ＭＳ Ｐゴシック" panose="020B0600070205080204" pitchFamily="34" charset="-128"/>
              </a:rPr>
              <a:t>-bin/query/</a:t>
            </a:r>
            <a:r>
              <a:rPr lang="en-US" altLang="en-US" dirty="0" err="1">
                <a:ea typeface="ＭＳ Ｐゴシック" panose="020B0600070205080204" pitchFamily="34" charset="-128"/>
              </a:rPr>
              <a:t>r?ammem</a:t>
            </a:r>
            <a:r>
              <a:rPr lang="en-US" altLang="en-US" dirty="0">
                <a:ea typeface="ＭＳ Ｐゴシック" panose="020B0600070205080204" pitchFamily="34" charset="-128"/>
              </a:rPr>
              <a:t>/</a:t>
            </a:r>
            <a:r>
              <a:rPr lang="en-US" altLang="en-US" dirty="0" err="1">
                <a:ea typeface="ＭＳ Ｐゴシック" panose="020B0600070205080204" pitchFamily="34" charset="-128"/>
              </a:rPr>
              <a:t>psbib</a:t>
            </a:r>
            <a:r>
              <a:rPr lang="en-US" altLang="en-US" dirty="0">
                <a:ea typeface="ＭＳ Ｐゴシック" panose="020B0600070205080204" pitchFamily="34" charset="-128"/>
              </a:rPr>
              <a:t>:@field(DOCID+@lit(p16311)) 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Images on the right retrieved from Wikimedia Commons: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https://</a:t>
            </a:r>
            <a:r>
              <a:rPr lang="en-US" altLang="en-US" dirty="0" err="1">
                <a:ea typeface="ＭＳ Ｐゴシック" panose="020B0600070205080204" pitchFamily="34" charset="-128"/>
              </a:rPr>
              <a:t>commons.wikimedia.org</a:t>
            </a:r>
            <a:r>
              <a:rPr lang="en-US" altLang="en-US" dirty="0">
                <a:ea typeface="ＭＳ Ｐゴシック" panose="020B0600070205080204" pitchFamily="34" charset="-128"/>
              </a:rPr>
              <a:t>/wiki/</a:t>
            </a:r>
            <a:r>
              <a:rPr lang="en-US" altLang="en-US" dirty="0" err="1">
                <a:ea typeface="ＭＳ Ｐゴシック" panose="020B0600070205080204" pitchFamily="34" charset="-128"/>
              </a:rPr>
              <a:t>File:Map_of_USA_NE.svg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https://</a:t>
            </a:r>
            <a:r>
              <a:rPr lang="en-US" altLang="en-US" dirty="0" err="1">
                <a:ea typeface="ＭＳ Ｐゴシック" panose="020B0600070205080204" pitchFamily="34" charset="-128"/>
              </a:rPr>
              <a:t>en.wikipedia.org</a:t>
            </a:r>
            <a:r>
              <a:rPr lang="en-US" altLang="en-US" dirty="0">
                <a:ea typeface="ＭＳ Ｐゴシック" panose="020B0600070205080204" pitchFamily="34" charset="-128"/>
              </a:rPr>
              <a:t>/wiki/</a:t>
            </a:r>
            <a:r>
              <a:rPr lang="en-US" altLang="en-US" dirty="0" err="1">
                <a:ea typeface="ＭＳ Ｐゴシック" panose="020B0600070205080204" pitchFamily="34" charset="-128"/>
              </a:rPr>
              <a:t>Custer_County,_Nebraska</a:t>
            </a:r>
            <a:r>
              <a:rPr lang="en-US" altLang="en-US" dirty="0">
                <a:ea typeface="ＭＳ Ｐゴシック" panose="020B0600070205080204" pitchFamily="34" charset="-128"/>
              </a:rPr>
              <a:t>#/media/</a:t>
            </a:r>
            <a:r>
              <a:rPr lang="en-US" altLang="en-US" dirty="0" err="1">
                <a:ea typeface="ＭＳ Ｐゴシック" panose="020B0600070205080204" pitchFamily="34" charset="-128"/>
              </a:rPr>
              <a:t>File:Map_of_Nebraska_highlighting_Custer_County.svg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A73D6E20-669E-DD48-BB63-65B66F67F4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17201EE3-F171-1742-8DFE-A79E9A1FBF3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29D73129-97DD-714B-AD8F-354D43AC40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3AB8288-35BC-AB46-9F0A-B3E98F7572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Image retrieved from the Library of Congress: https://</a:t>
            </a:r>
            <a:r>
              <a:rPr lang="en-US" altLang="en-US" dirty="0" err="1">
                <a:ea typeface="ＭＳ Ｐゴシック" panose="020B0600070205080204" pitchFamily="34" charset="-128"/>
              </a:rPr>
              <a:t>www.loc.gov</a:t>
            </a:r>
            <a:r>
              <a:rPr lang="en-US" altLang="en-US" dirty="0">
                <a:ea typeface="ＭＳ Ｐゴシック" panose="020B0600070205080204" pitchFamily="34" charset="-128"/>
              </a:rPr>
              <a:t>/item/2005675917/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 err="1">
                <a:ea typeface="ＭＳ Ｐゴシック" panose="020B0600070205080204" pitchFamily="34" charset="-128"/>
              </a:rPr>
              <a:t>Carbutt</a:t>
            </a:r>
            <a:r>
              <a:rPr lang="en-US" altLang="en-US" dirty="0">
                <a:ea typeface="ＭＳ Ｐゴシック" panose="020B0600070205080204" pitchFamily="34" charset="-128"/>
              </a:rPr>
              <a:t>, John, photographer. </a:t>
            </a:r>
            <a:r>
              <a:rPr lang="en-US" altLang="en-US" i="1" dirty="0">
                <a:ea typeface="ＭＳ Ｐゴシック" panose="020B0600070205080204" pitchFamily="34" charset="-128"/>
              </a:rPr>
              <a:t>Camp of Pawnee Indians on the Platte Valley, </a:t>
            </a:r>
            <a:r>
              <a:rPr lang="en-US" altLang="en-US" dirty="0">
                <a:ea typeface="ＭＳ Ｐゴシック" panose="020B0600070205080204" pitchFamily="34" charset="-128"/>
              </a:rPr>
              <a:t>1866. Oct. Photograph. https://</a:t>
            </a:r>
            <a:r>
              <a:rPr lang="en-US" altLang="en-US" dirty="0" err="1">
                <a:ea typeface="ＭＳ Ｐゴシック" panose="020B0600070205080204" pitchFamily="34" charset="-128"/>
              </a:rPr>
              <a:t>www.loc.gov</a:t>
            </a:r>
            <a:r>
              <a:rPr lang="en-US" altLang="en-US" dirty="0">
                <a:ea typeface="ＭＳ Ｐゴシック" panose="020B0600070205080204" pitchFamily="34" charset="-128"/>
              </a:rPr>
              <a:t>/item/2005675917/.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D09B98D0-73D8-4F4F-9FD4-EF00B1269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580EAC5-5768-BC4B-8F1D-58DCCFA1F4B3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5E06D85F-5A5F-5A4D-BD72-B6619B4D05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2C3C4D1F-56BE-BC44-8C73-CD757D5C51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AEA0739D-7D0B-E34B-87ED-DB7736760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8CC4BBAD-9335-5548-A3F9-6D0F4E871A5C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FD932C-E095-8844-8B41-35697B11DEB4}"/>
              </a:ext>
            </a:extLst>
          </p:cNvPr>
          <p:cNvCxnSpPr/>
          <p:nvPr userDrawn="1"/>
        </p:nvCxnSpPr>
        <p:spPr>
          <a:xfrm>
            <a:off x="993775" y="4205288"/>
            <a:ext cx="69215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904240" y="3436620"/>
            <a:ext cx="6502400" cy="768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sz="3800" b="1">
                <a:latin typeface="Helvetica"/>
                <a:cs typeface="Helvetica"/>
              </a:defRPr>
            </a:lvl2pPr>
            <a:lvl3pPr>
              <a:defRPr sz="3800" b="1">
                <a:latin typeface="Helvetica"/>
                <a:cs typeface="Helvetica"/>
              </a:defRPr>
            </a:lvl3pPr>
            <a:lvl4pPr>
              <a:defRPr sz="3800" b="1">
                <a:latin typeface="Helvetica"/>
                <a:cs typeface="Helvetica"/>
              </a:defRPr>
            </a:lvl4pPr>
            <a:lvl5pPr>
              <a:defRPr sz="3800" b="1">
                <a:latin typeface="Helvetica"/>
                <a:cs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04240" y="4255770"/>
            <a:ext cx="6502400" cy="5397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sz="3800" b="1">
                <a:latin typeface="Helvetica"/>
                <a:cs typeface="Helvetica"/>
              </a:defRPr>
            </a:lvl2pPr>
            <a:lvl3pPr>
              <a:defRPr sz="3800" b="1">
                <a:latin typeface="Helvetica"/>
                <a:cs typeface="Helvetica"/>
              </a:defRPr>
            </a:lvl3pPr>
            <a:lvl4pPr>
              <a:defRPr sz="3800" b="1">
                <a:latin typeface="Helvetica"/>
                <a:cs typeface="Helvetica"/>
              </a:defRPr>
            </a:lvl4pPr>
            <a:lvl5pPr>
              <a:defRPr sz="3800" b="1">
                <a:latin typeface="Helvetica"/>
                <a:cs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6940" y="4814570"/>
            <a:ext cx="6502400" cy="717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sz="3800" b="1">
                <a:latin typeface="Helvetica"/>
                <a:cs typeface="Helvetica"/>
              </a:defRPr>
            </a:lvl2pPr>
            <a:lvl3pPr>
              <a:defRPr sz="3800" b="1">
                <a:latin typeface="Helvetica"/>
                <a:cs typeface="Helvetica"/>
              </a:defRPr>
            </a:lvl3pPr>
            <a:lvl4pPr>
              <a:defRPr sz="3800" b="1">
                <a:latin typeface="Helvetica"/>
                <a:cs typeface="Helvetica"/>
              </a:defRPr>
            </a:lvl4pPr>
            <a:lvl5pPr>
              <a:defRPr sz="3800" b="1">
                <a:latin typeface="Helvetica"/>
                <a:cs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47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EE36B2-77E4-9B43-A854-CBC69B0FE145}"/>
              </a:ext>
            </a:extLst>
          </p:cNvPr>
          <p:cNvCxnSpPr/>
          <p:nvPr userDrawn="1"/>
        </p:nvCxnSpPr>
        <p:spPr>
          <a:xfrm>
            <a:off x="765175" y="1308100"/>
            <a:ext cx="7429500" cy="0"/>
          </a:xfrm>
          <a:prstGeom prst="line">
            <a:avLst/>
          </a:prstGeom>
          <a:ln w="28575" cmpd="sng">
            <a:solidFill>
              <a:srgbClr val="7C04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56">
            <a:extLst>
              <a:ext uri="{FF2B5EF4-FFF2-40B4-BE49-F238E27FC236}">
                <a16:creationId xmlns:a16="http://schemas.microsoft.com/office/drawing/2014/main" id="{925651C7-72B0-C94E-B209-636151C6CE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67638" y="6137275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fld id="{92F3F529-718C-D64F-AABB-AC9DE9AD8BB9}" type="slidenum">
              <a:rPr lang="en-US" altLang="x-none" sz="1200" smtClean="0">
                <a:solidFill>
                  <a:srgbClr val="000000"/>
                </a:solidFill>
                <a:latin typeface="Lucida Sans" charset="0"/>
              </a:rPr>
              <a:pPr algn="r" eaLnBrk="1" hangingPunct="1">
                <a:defRPr/>
              </a:pPr>
              <a:t>‹#›</a:t>
            </a:fld>
            <a:endParaRPr lang="en-US" altLang="x-none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554038"/>
            <a:ext cx="7658100" cy="563562"/>
          </a:xfrm>
          <a:prstGeom prst="rect">
            <a:avLst/>
          </a:prstGeom>
        </p:spPr>
        <p:txBody>
          <a:bodyPr/>
          <a:lstStyle>
            <a:lvl1pPr algn="l">
              <a:defRPr sz="3800" b="1" baseline="0"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940" y="1638302"/>
            <a:ext cx="6629400" cy="4013200"/>
          </a:xfrm>
          <a:prstGeom prst="rect">
            <a:avLst/>
          </a:prstGeom>
        </p:spPr>
        <p:txBody>
          <a:bodyPr/>
          <a:lstStyle>
            <a:lvl1pPr>
              <a:buClr>
                <a:srgbClr val="7C0423"/>
              </a:buClr>
              <a:defRPr sz="3200">
                <a:latin typeface="Helvetica"/>
                <a:cs typeface="Helvetica"/>
              </a:defRPr>
            </a:lvl1pPr>
            <a:lvl2pPr>
              <a:buClr>
                <a:srgbClr val="7C0423"/>
              </a:buClr>
              <a:defRPr>
                <a:latin typeface="Helvetica"/>
                <a:cs typeface="Helvetica"/>
              </a:defRPr>
            </a:lvl2pPr>
            <a:lvl3pPr>
              <a:buClr>
                <a:srgbClr val="7C0423"/>
              </a:buClr>
              <a:defRPr>
                <a:latin typeface="Helvetica"/>
                <a:cs typeface="Helvetica"/>
              </a:defRPr>
            </a:lvl3pPr>
            <a:lvl4pPr>
              <a:buClr>
                <a:srgbClr val="7C0423"/>
              </a:buClr>
              <a:defRPr>
                <a:latin typeface="Helvetica"/>
                <a:cs typeface="Helvetica"/>
              </a:defRPr>
            </a:lvl4pPr>
            <a:lvl5pPr>
              <a:buClr>
                <a:srgbClr val="7C0423"/>
              </a:buCl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043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6">
            <a:extLst>
              <a:ext uri="{FF2B5EF4-FFF2-40B4-BE49-F238E27FC236}">
                <a16:creationId xmlns:a16="http://schemas.microsoft.com/office/drawing/2014/main" id="{A423D96C-265E-7147-AAF9-573C6033C9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67638" y="6137275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fld id="{9590A3DA-B84F-BD4A-BBD7-7835046ED6CD}" type="slidenum">
              <a:rPr lang="en-US" altLang="x-none" sz="1200" smtClean="0">
                <a:solidFill>
                  <a:srgbClr val="000000"/>
                </a:solidFill>
                <a:latin typeface="Lucida Sans" charset="0"/>
              </a:rPr>
              <a:pPr algn="r" eaLnBrk="1" hangingPunct="1">
                <a:defRPr/>
              </a:pPr>
              <a:t>‹#›</a:t>
            </a:fld>
            <a:endParaRPr lang="en-US" altLang="x-none">
              <a:solidFill>
                <a:srgbClr val="000000"/>
              </a:solidFill>
              <a:latin typeface="Times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15D111-5259-6745-895E-286B461F8C89}"/>
              </a:ext>
            </a:extLst>
          </p:cNvPr>
          <p:cNvCxnSpPr/>
          <p:nvPr userDrawn="1"/>
        </p:nvCxnSpPr>
        <p:spPr>
          <a:xfrm>
            <a:off x="765175" y="1846263"/>
            <a:ext cx="7429500" cy="0"/>
          </a:xfrm>
          <a:prstGeom prst="line">
            <a:avLst/>
          </a:prstGeom>
          <a:ln w="28575" cmpd="sng">
            <a:solidFill>
              <a:srgbClr val="7C04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01040" y="539285"/>
            <a:ext cx="7658100" cy="1262062"/>
          </a:xfrm>
          <a:prstGeom prst="rect">
            <a:avLst/>
          </a:prstGeom>
        </p:spPr>
        <p:txBody>
          <a:bodyPr/>
          <a:lstStyle>
            <a:lvl1pPr algn="l">
              <a:defRPr sz="3800" b="1" baseline="0"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9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24243" y="3475843"/>
            <a:ext cx="7061200" cy="7096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000" b="1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23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92163" y="3475843"/>
            <a:ext cx="7061200" cy="7096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000" b="1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854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56640" y="4312920"/>
            <a:ext cx="6502400" cy="768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00" b="1" baseline="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sz="3800" b="1">
                <a:latin typeface="Helvetica"/>
                <a:cs typeface="Helvetica"/>
              </a:defRPr>
            </a:lvl2pPr>
            <a:lvl3pPr>
              <a:defRPr sz="3800" b="1">
                <a:latin typeface="Helvetica"/>
                <a:cs typeface="Helvetica"/>
              </a:defRPr>
            </a:lvl3pPr>
            <a:lvl4pPr>
              <a:defRPr sz="3800" b="1">
                <a:latin typeface="Helvetica"/>
                <a:cs typeface="Helvetica"/>
              </a:defRPr>
            </a:lvl4pPr>
            <a:lvl5pPr>
              <a:defRPr sz="3800" b="1">
                <a:latin typeface="Helvetica"/>
                <a:cs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495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LH_Title_v2.jpg">
            <a:extLst>
              <a:ext uri="{FF2B5EF4-FFF2-40B4-BE49-F238E27FC236}">
                <a16:creationId xmlns:a16="http://schemas.microsoft.com/office/drawing/2014/main" id="{239B41AF-1A64-0149-B68E-960E85C809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RLH_Standard_v2.jpg">
            <a:extLst>
              <a:ext uri="{FF2B5EF4-FFF2-40B4-BE49-F238E27FC236}">
                <a16:creationId xmlns:a16="http://schemas.microsoft.com/office/drawing/2014/main" id="{8F2873AD-9911-F549-A1E7-2008079E00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90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RLH_Transition2.jpg">
            <a:extLst>
              <a:ext uri="{FF2B5EF4-FFF2-40B4-BE49-F238E27FC236}">
                <a16:creationId xmlns:a16="http://schemas.microsoft.com/office/drawing/2014/main" id="{91DAAE2F-400B-E441-86A2-CD01A64B03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90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RLH_transition.png">
            <a:extLst>
              <a:ext uri="{FF2B5EF4-FFF2-40B4-BE49-F238E27FC236}">
                <a16:creationId xmlns:a16="http://schemas.microsoft.com/office/drawing/2014/main" id="{7A347BCF-8E81-B94C-994F-F8C3BA4F6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RLH_Title_v2.jpg">
            <a:extLst>
              <a:ext uri="{FF2B5EF4-FFF2-40B4-BE49-F238E27FC236}">
                <a16:creationId xmlns:a16="http://schemas.microsoft.com/office/drawing/2014/main" id="{7893082D-A273-7741-A376-2163C8403B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Placeholder 1">
            <a:extLst>
              <a:ext uri="{FF2B5EF4-FFF2-40B4-BE49-F238E27FC236}">
                <a16:creationId xmlns:a16="http://schemas.microsoft.com/office/drawing/2014/main" id="{D9BB1FC9-E7FF-434C-A809-A8FE6A8A11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904875" y="3436938"/>
            <a:ext cx="7210425" cy="768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100" dirty="0">
                <a:latin typeface="Helvetica" pitchFamily="2" charset="0"/>
                <a:ea typeface="ＭＳ Ｐゴシック" panose="020B0600070205080204" pitchFamily="34" charset="-128"/>
              </a:rPr>
              <a:t>Great Plains Homesteaders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E067A06F-A9B4-2744-A2DF-783E7E572A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1675" y="630238"/>
            <a:ext cx="7658100" cy="563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>
                <a:latin typeface="Helvetica" pitchFamily="2" charset="0"/>
                <a:ea typeface="ＭＳ Ｐゴシック" panose="020B0600070205080204" pitchFamily="34" charset="-128"/>
              </a:rPr>
              <a:t>Great Plains</a:t>
            </a:r>
          </a:p>
        </p:txBody>
      </p:sp>
      <p:sp>
        <p:nvSpPr>
          <p:cNvPr id="12290" name="TextBox 5">
            <a:extLst>
              <a:ext uri="{FF2B5EF4-FFF2-40B4-BE49-F238E27FC236}">
                <a16:creationId xmlns:a16="http://schemas.microsoft.com/office/drawing/2014/main" id="{F651DCBF-32EF-FE4B-B500-A8E05C538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6086475"/>
            <a:ext cx="7658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i="1"/>
              <a:t>AKA “Great American Desert”</a:t>
            </a:r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74779DC0-48EA-5C41-A6CE-013C4C244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075" y="1462088"/>
            <a:ext cx="7354888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2C4182A6-94D6-A14C-827D-1FBD09800B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1675" y="554038"/>
            <a:ext cx="7658100" cy="563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>
                <a:latin typeface="Helvetica" pitchFamily="2" charset="0"/>
                <a:ea typeface="ＭＳ Ｐゴシック" panose="020B0600070205080204" pitchFamily="34" charset="-128"/>
              </a:rPr>
              <a:t>Homestead Act (1862)</a:t>
            </a:r>
          </a:p>
        </p:txBody>
      </p:sp>
      <p:sp>
        <p:nvSpPr>
          <p:cNvPr id="14338" name="TextBox 3">
            <a:extLst>
              <a:ext uri="{FF2B5EF4-FFF2-40B4-BE49-F238E27FC236}">
                <a16:creationId xmlns:a16="http://schemas.microsoft.com/office/drawing/2014/main" id="{1DDFA872-80FC-6C4E-8B54-EA67E8C08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5991225"/>
            <a:ext cx="2967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i="1"/>
              <a:t>1909 ad for land under the Homestead Act</a:t>
            </a:r>
          </a:p>
        </p:txBody>
      </p:sp>
      <p:pic>
        <p:nvPicPr>
          <p:cNvPr id="14339" name="Picture 5">
            <a:extLst>
              <a:ext uri="{FF2B5EF4-FFF2-40B4-BE49-F238E27FC236}">
                <a16:creationId xmlns:a16="http://schemas.microsoft.com/office/drawing/2014/main" id="{AD013051-4837-AA45-BCC2-9D726B939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50" y="1520825"/>
            <a:ext cx="2967038" cy="445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7">
            <a:extLst>
              <a:ext uri="{FF2B5EF4-FFF2-40B4-BE49-F238E27FC236}">
                <a16:creationId xmlns:a16="http://schemas.microsoft.com/office/drawing/2014/main" id="{0D18B865-5B00-E442-B712-5CB47604B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325" y="1520825"/>
            <a:ext cx="3627438" cy="445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8">
            <a:extLst>
              <a:ext uri="{FF2B5EF4-FFF2-40B4-BE49-F238E27FC236}">
                <a16:creationId xmlns:a16="http://schemas.microsoft.com/office/drawing/2014/main" id="{5C05E58B-346A-DE41-AA7E-F4B1BC3D0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563" y="5991225"/>
            <a:ext cx="3128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i="1"/>
              <a:t>1862 article in the </a:t>
            </a:r>
            <a:r>
              <a:rPr lang="en-US" altLang="en-US"/>
              <a:t>St. Cloud Democrat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B8276E90-DAD4-404B-AC11-62D202720C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1675" y="554038"/>
            <a:ext cx="7658100" cy="563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>
                <a:latin typeface="Helvetica" pitchFamily="2" charset="0"/>
                <a:ea typeface="ＭＳ Ｐゴシック" panose="020B0600070205080204" pitchFamily="34" charset="-128"/>
              </a:rPr>
              <a:t>Pacific Railway Act (1862)</a:t>
            </a:r>
          </a:p>
        </p:txBody>
      </p:sp>
      <p:pic>
        <p:nvPicPr>
          <p:cNvPr id="16386" name="Picture 3">
            <a:extLst>
              <a:ext uri="{FF2B5EF4-FFF2-40B4-BE49-F238E27FC236}">
                <a16:creationId xmlns:a16="http://schemas.microsoft.com/office/drawing/2014/main" id="{0DF067D4-2A0C-674D-820E-A4756AA38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0" y="1463675"/>
            <a:ext cx="4592638" cy="2681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1">
            <a:extLst>
              <a:ext uri="{FF2B5EF4-FFF2-40B4-BE49-F238E27FC236}">
                <a16:creationId xmlns:a16="http://schemas.microsoft.com/office/drawing/2014/main" id="{F8A591F5-C5A3-B947-ADFC-A2C0FEE5B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" y="1463675"/>
            <a:ext cx="3616325" cy="501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Box 4">
            <a:extLst>
              <a:ext uri="{FF2B5EF4-FFF2-40B4-BE49-F238E27FC236}">
                <a16:creationId xmlns:a16="http://schemas.microsoft.com/office/drawing/2014/main" id="{0A24AA45-107C-DF47-A3DE-89BDD009F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1275" y="4144963"/>
            <a:ext cx="2986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/>
              <a:t>Map of Union Pacific rails in the Great Plains in 1888.</a:t>
            </a:r>
          </a:p>
        </p:txBody>
      </p:sp>
      <p:sp>
        <p:nvSpPr>
          <p:cNvPr id="16389" name="TextBox 5">
            <a:extLst>
              <a:ext uri="{FF2B5EF4-FFF2-40B4-BE49-F238E27FC236}">
                <a16:creationId xmlns:a16="http://schemas.microsoft.com/office/drawing/2014/main" id="{8999E9BA-64C9-7142-AB2D-2A145F15F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5276671"/>
            <a:ext cx="26250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/>
              <a:t>An 1872 advertisement from a railroad for inexpensive land for sale in Iowa and Nebraska in 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DE908F5-6506-AC48-8389-376CB93483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1675" y="554038"/>
            <a:ext cx="7658100" cy="563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>
                <a:latin typeface="Helvetica" pitchFamily="2" charset="0"/>
                <a:ea typeface="ＭＳ Ｐゴシック" panose="020B0600070205080204" pitchFamily="34" charset="-128"/>
              </a:rPr>
              <a:t>Solomon D. Butcher</a:t>
            </a:r>
          </a:p>
        </p:txBody>
      </p:sp>
      <p:pic>
        <p:nvPicPr>
          <p:cNvPr id="18434" name="Picture 1">
            <a:extLst>
              <a:ext uri="{FF2B5EF4-FFF2-40B4-BE49-F238E27FC236}">
                <a16:creationId xmlns:a16="http://schemas.microsoft.com/office/drawing/2014/main" id="{2D219621-DCBC-5F44-8FCF-25F29C62C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663" y="1704975"/>
            <a:ext cx="2870200" cy="417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Box 2">
            <a:extLst>
              <a:ext uri="{FF2B5EF4-FFF2-40B4-BE49-F238E27FC236}">
                <a16:creationId xmlns:a16="http://schemas.microsoft.com/office/drawing/2014/main" id="{E0F4C967-57EA-3844-BA95-B0316BEC1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5911850"/>
            <a:ext cx="268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i="1"/>
              <a:t>Butcher in 1886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82DC313D-1403-0749-84BC-AC9B3193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6425" y="4149725"/>
            <a:ext cx="376555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1FED1B60-045E-D944-BE51-749E7DA80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725" y="1704975"/>
            <a:ext cx="3535363" cy="2174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Box 5">
            <a:extLst>
              <a:ext uri="{FF2B5EF4-FFF2-40B4-BE49-F238E27FC236}">
                <a16:creationId xmlns:a16="http://schemas.microsoft.com/office/drawing/2014/main" id="{199E0547-3252-4246-BFE4-132A80049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9038" y="5881688"/>
            <a:ext cx="3605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i="1"/>
              <a:t>Custer County, Nebraska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E86FECDE-9A35-4A49-837B-25860ABE3E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1675" y="554038"/>
            <a:ext cx="7658100" cy="563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>
                <a:latin typeface="Helvetica" pitchFamily="2" charset="0"/>
                <a:ea typeface="ＭＳ Ｐゴシック" panose="020B0600070205080204" pitchFamily="34" charset="-128"/>
              </a:rPr>
              <a:t>Displacement of the Pawnee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BD2D8033-4484-C845-8F2A-2E317887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38" y="1560513"/>
            <a:ext cx="80803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3">
            <a:extLst>
              <a:ext uri="{FF2B5EF4-FFF2-40B4-BE49-F238E27FC236}">
                <a16:creationId xmlns:a16="http://schemas.microsoft.com/office/drawing/2014/main" id="{5935D909-697A-5E4F-90DF-92389962F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5730875"/>
            <a:ext cx="5749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i="1"/>
              <a:t>A Pawnee encampment in 1866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Placeholder 1">
            <a:extLst>
              <a:ext uri="{FF2B5EF4-FFF2-40B4-BE49-F238E27FC236}">
                <a16:creationId xmlns:a16="http://schemas.microsoft.com/office/drawing/2014/main" id="{58ADF968-D179-1546-90A7-E8C0D6F79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685800" y="1511753"/>
            <a:ext cx="7771039" cy="41869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200" dirty="0">
                <a:latin typeface="Helvetica" pitchFamily="2" charset="0"/>
                <a:ea typeface="ＭＳ Ｐゴシック" panose="020B0600070205080204" pitchFamily="34" charset="-128"/>
              </a:rPr>
              <a:t>Central Historical Question</a:t>
            </a:r>
          </a:p>
          <a:p>
            <a:r>
              <a:rPr lang="en-US" altLang="en-US" sz="4200" b="0" i="1" dirty="0">
                <a:latin typeface="Helvetica" pitchFamily="2" charset="0"/>
                <a:ea typeface="ＭＳ Ｐゴシック" panose="020B0600070205080204" pitchFamily="34" charset="-128"/>
              </a:rPr>
              <a:t>What can Solomon Butcher’s photographs tell us about life for homesteaders on the Great Plains in the 1880s?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asic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ransi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ransition Slide #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End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7073</TotalTime>
  <Words>429</Words>
  <Application>Microsoft Macintosh PowerPoint</Application>
  <PresentationFormat>On-screen Show (4:3)</PresentationFormat>
  <Paragraphs>46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ＭＳ Ｐゴシック</vt:lpstr>
      <vt:lpstr>Arial</vt:lpstr>
      <vt:lpstr>Calibri</vt:lpstr>
      <vt:lpstr>Helvetica</vt:lpstr>
      <vt:lpstr>Lucida Sans</vt:lpstr>
      <vt:lpstr>Times</vt:lpstr>
      <vt:lpstr>Title Slide</vt:lpstr>
      <vt:lpstr>Basic Slide</vt:lpstr>
      <vt:lpstr>Transition Slide</vt:lpstr>
      <vt:lpstr>Transition Slide #2</vt:lpstr>
      <vt:lpstr>End Slide</vt:lpstr>
      <vt:lpstr>PowerPoint Presentation</vt:lpstr>
      <vt:lpstr>Great Plains</vt:lpstr>
      <vt:lpstr>Homestead Act (1862)</vt:lpstr>
      <vt:lpstr>Pacific Railway Act (1862)</vt:lpstr>
      <vt:lpstr>Solomon D. Butcher</vt:lpstr>
      <vt:lpstr>Displacement of the Pawnee</vt:lpstr>
      <vt:lpstr>PowerPoint Presentation</vt:lpstr>
    </vt:vector>
  </TitlesOfParts>
  <Company>CRESST/CSE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cse ucla</dc:creator>
  <cp:lastModifiedBy>Microsoft Office User</cp:lastModifiedBy>
  <cp:revision>125</cp:revision>
  <dcterms:created xsi:type="dcterms:W3CDTF">2012-10-30T18:45:46Z</dcterms:created>
  <dcterms:modified xsi:type="dcterms:W3CDTF">2018-07-26T21:56:30Z</dcterms:modified>
</cp:coreProperties>
</file>