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8" r:id="rId4"/>
    <p:sldId id="259" r:id="rId5"/>
    <p:sldId id="260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8DB2-422C-4983-B4A3-CDC7A4C94CC7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E367B-FDEC-4E2F-817C-CE8877CDBF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3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367B-FDEC-4E2F-817C-CE8877CDBFD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367B-FDEC-4E2F-817C-CE8877CDBFD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367B-FDEC-4E2F-817C-CE8877CDBFD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367B-FDEC-4E2F-817C-CE8877CDBFD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367B-FDEC-4E2F-817C-CE8877CDBFD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367B-FDEC-4E2F-817C-CE8877CDBFD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367B-FDEC-4E2F-817C-CE8877CDBFD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AD3BAA-A67F-4902-BB20-14F61904D48B}" type="datetimeFigureOut">
              <a:rPr lang="en-US" smtClean="0"/>
              <a:pPr/>
              <a:t>12/21/18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EC4A5-F834-44C2-B0EB-728E2C3AA4C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Detente- Success or Failure?</a:t>
            </a:r>
            <a:endParaRPr lang="en-GB" dirty="0"/>
          </a:p>
        </p:txBody>
      </p:sp>
      <p:pic>
        <p:nvPicPr>
          <p:cNvPr id="4" name="Picture 8" descr="detente carto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86150" y="7772400"/>
            <a:ext cx="5657850" cy="2955925"/>
          </a:xfrm>
          <a:noFill/>
          <a:ln/>
        </p:spPr>
      </p:pic>
      <p:pic>
        <p:nvPicPr>
          <p:cNvPr id="6" name="Picture 8" descr="detente 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1905000"/>
            <a:ext cx="4857784" cy="2537933"/>
          </a:xfrm>
          <a:prstGeom prst="rect">
            <a:avLst/>
          </a:prstGeom>
          <a:noFill/>
          <a:ln/>
        </p:spPr>
      </p:pic>
      <p:sp>
        <p:nvSpPr>
          <p:cNvPr id="9" name="Rectangle 8"/>
          <p:cNvSpPr/>
          <p:nvPr/>
        </p:nvSpPr>
        <p:spPr>
          <a:xfrm>
            <a:off x="1981200" y="4813994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Arial" charset="0"/>
              </a:rPr>
              <a:t>British cartoon, published 1976. How sincere does the artist think the two sides were in wanting to improve relations?</a:t>
            </a:r>
            <a:endParaRPr lang="en-US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successful was the </a:t>
            </a:r>
            <a:r>
              <a:rPr lang="en-GB" dirty="0" smtClean="0">
                <a:solidFill>
                  <a:schemeClr val="hlink"/>
                </a:solidFill>
              </a:rPr>
              <a:t>détente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55576" y="2708920"/>
            <a:ext cx="7416824" cy="280831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East-West relations in the late 60s and early 70s</a:t>
            </a:r>
          </a:p>
          <a:p>
            <a:r>
              <a:rPr lang="en-GB" sz="2857" dirty="0" smtClean="0"/>
              <a:t>Détente </a:t>
            </a:r>
            <a:r>
              <a:rPr lang="en-GB" sz="2857" dirty="0"/>
              <a:t>between US and </a:t>
            </a:r>
            <a:r>
              <a:rPr lang="en-GB" sz="2857" dirty="0" smtClean="0"/>
              <a:t>China</a:t>
            </a:r>
          </a:p>
          <a:p>
            <a:pPr fontAlgn="base"/>
            <a:r>
              <a:rPr lang="en-GB" sz="2857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SALT</a:t>
            </a:r>
            <a:endParaRPr lang="en-US" sz="2857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GB" sz="2857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Space</a:t>
            </a:r>
            <a:endParaRPr lang="en-US" sz="2857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base"/>
            <a:r>
              <a:rPr lang="en-GB" sz="2857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Helsinki Conference</a:t>
            </a:r>
            <a:endParaRPr lang="en-US" sz="2857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Détente: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easing of hostility or strained relations, especially between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East &amp; West </a:t>
            </a:r>
            <a:r>
              <a:rPr lang="en-GB" dirty="0" smtClean="0"/>
              <a:t>Germany: </a:t>
            </a:r>
            <a:r>
              <a:rPr lang="en-GB" dirty="0" err="1" smtClean="0"/>
              <a:t>Ostpolitik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sz="2000" dirty="0" smtClean="0"/>
              <a:t>During 1960s, </a:t>
            </a:r>
            <a:r>
              <a:rPr lang="en-GB" sz="2000" dirty="0" smtClean="0"/>
              <a:t>Willy </a:t>
            </a:r>
            <a:r>
              <a:rPr lang="en-GB" sz="2000" dirty="0" smtClean="0"/>
              <a:t>Brandt Chancellor of West Germany formed closer ties with Communist East Germany</a:t>
            </a:r>
          </a:p>
          <a:p>
            <a:r>
              <a:rPr lang="en-GB" sz="2000" dirty="0" err="1" smtClean="0"/>
              <a:t>Ostpolitik</a:t>
            </a:r>
            <a:r>
              <a:rPr lang="en-GB" sz="2000" dirty="0" smtClean="0"/>
              <a:t> (normalization of relations)</a:t>
            </a:r>
          </a:p>
          <a:p>
            <a:r>
              <a:rPr lang="en-GB" sz="2000" dirty="0" smtClean="0"/>
              <a:t>1972, East &amp; West Germany formally recognised each other’s frontiers</a:t>
            </a:r>
          </a:p>
          <a:p>
            <a:r>
              <a:rPr lang="en-GB" sz="2000" dirty="0" smtClean="0"/>
              <a:t>Trade links</a:t>
            </a:r>
            <a:endParaRPr lang="en-US" sz="20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7" name="Content Placeholder 6" descr="Soviet expans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1304" t="12270" r="34120" b="44922"/>
          <a:stretch>
            <a:fillRect/>
          </a:stretch>
        </p:blipFill>
        <p:spPr>
          <a:xfrm>
            <a:off x="4929190" y="2714620"/>
            <a:ext cx="2906209" cy="290641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286000" y="569115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/>
              <a:t>Why was it so important for East &amp; West Germany to recognise each others frontiers?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Strategic Arms Limitation Talks (SALT)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1969, USA &amp; USSR begin </a:t>
            </a:r>
            <a:r>
              <a:rPr lang="en-GB" sz="2400" dirty="0" smtClean="0">
                <a:solidFill>
                  <a:schemeClr val="hlink"/>
                </a:solidFill>
              </a:rPr>
              <a:t>arms negotiations</a:t>
            </a:r>
          </a:p>
          <a:p>
            <a:r>
              <a:rPr lang="en-GB" sz="2400" dirty="0" smtClean="0"/>
              <a:t>1972, SALT 1 signed</a:t>
            </a:r>
          </a:p>
          <a:p>
            <a:r>
              <a:rPr lang="en-GB" sz="2400" dirty="0" smtClean="0"/>
              <a:t>Both sides to limit numbers of nuclear weapons &amp; </a:t>
            </a:r>
            <a:r>
              <a:rPr lang="en-GB" sz="2400" dirty="0" smtClean="0">
                <a:solidFill>
                  <a:schemeClr val="hlink"/>
                </a:solidFill>
              </a:rPr>
              <a:t>warheads</a:t>
            </a:r>
          </a:p>
          <a:p>
            <a:r>
              <a:rPr lang="en-GB" sz="2400" dirty="0" smtClean="0"/>
              <a:t>1979, Salt II, agreement reached though never came into effect </a:t>
            </a:r>
            <a:endParaRPr lang="en-US" sz="2400" dirty="0" smtClean="0"/>
          </a:p>
          <a:p>
            <a:r>
              <a:rPr lang="en-GB" i="1" dirty="0" smtClean="0"/>
              <a:t>Why does the artist of this 1970s cartoon think the 2 sides engaged in talks so keenly?</a:t>
            </a:r>
            <a:endParaRPr lang="en-US" i="1" dirty="0" smtClean="0"/>
          </a:p>
          <a:p>
            <a:endParaRPr lang="en-GB" dirty="0"/>
          </a:p>
        </p:txBody>
      </p:sp>
      <p:pic>
        <p:nvPicPr>
          <p:cNvPr id="5" name="Picture 6" descr="salt tal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7899" y="1920875"/>
            <a:ext cx="2857201" cy="443388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Détente between US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‘Ping pong’ diplomacy, after visits by US and Chinese table tennis teams</a:t>
            </a:r>
          </a:p>
          <a:p>
            <a:r>
              <a:rPr lang="en-US" dirty="0" smtClean="0"/>
              <a:t>1971, US accepted Communist China as representative at UN</a:t>
            </a:r>
          </a:p>
          <a:p>
            <a:r>
              <a:rPr lang="en-US" dirty="0" smtClean="0"/>
              <a:t>1972, Nixon visited Chairman Mao in Peking</a:t>
            </a:r>
          </a:p>
          <a:p>
            <a:r>
              <a:rPr lang="en-US" dirty="0" smtClean="0"/>
              <a:t>Trade talks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 and USSR concerned about growing power of China</a:t>
            </a:r>
          </a:p>
          <a:p>
            <a:r>
              <a:rPr lang="en-US" dirty="0" smtClean="0"/>
              <a:t>China and USSR agreed over Vietnam, but quarreled over other issues</a:t>
            </a:r>
          </a:p>
          <a:p>
            <a:r>
              <a:rPr lang="en-US" dirty="0" smtClean="0"/>
              <a:t>US worried about Communist alliance between USSR and China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Co-operation in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July 1975, Apollo &amp; Soyuz spacecraft docked in space &amp; astronauts met together</a:t>
            </a:r>
            <a:endParaRPr lang="en-US" sz="2400" dirty="0" smtClean="0"/>
          </a:p>
          <a:p>
            <a:endParaRPr lang="en-GB" dirty="0"/>
          </a:p>
        </p:txBody>
      </p:sp>
      <p:sp>
        <p:nvSpPr>
          <p:cNvPr id="4" name="AutoShape 6" descr="space badge"/>
          <p:cNvSpPr>
            <a:spLocks noChangeArrowheads="1"/>
          </p:cNvSpPr>
          <p:nvPr/>
        </p:nvSpPr>
        <p:spPr bwMode="auto">
          <a:xfrm>
            <a:off x="642910" y="3071810"/>
            <a:ext cx="3095625" cy="3024188"/>
          </a:xfrm>
          <a:prstGeom prst="flowChartConnector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00496" y="3143248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/>
              <a:t>Badge worn by astronauts during the space link-up. Some critics argued the event was little more than a publicity stunt. How far do you agree?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Helsinki Conference, August 1975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35 countries (including USA &amp; USSR) signed Helsinki Agreement</a:t>
            </a:r>
          </a:p>
          <a:p>
            <a:r>
              <a:rPr lang="en-GB" sz="2800" dirty="0" smtClean="0"/>
              <a:t>West recognised frontiers of Eastern Europe &amp; Soviet ‘sphere of influence’</a:t>
            </a:r>
          </a:p>
          <a:p>
            <a:r>
              <a:rPr lang="en-GB" sz="2800" dirty="0" smtClean="0"/>
              <a:t>Soviets agreed to buy US grain &amp; export oil to West</a:t>
            </a:r>
          </a:p>
          <a:p>
            <a:r>
              <a:rPr lang="en-GB" sz="2800" dirty="0" smtClean="0"/>
              <a:t>Greater freedom for Western journalists &amp; guarantees of basic human rights</a:t>
            </a:r>
          </a:p>
          <a:p>
            <a:r>
              <a:rPr lang="en-GB" sz="2800" dirty="0" smtClean="0"/>
              <a:t>21 days notice of military manoeuvres near frontiers</a:t>
            </a:r>
            <a:endParaRPr lang="en-US" sz="2800" dirty="0" smtClean="0"/>
          </a:p>
          <a:p>
            <a:endParaRPr lang="en-GB" dirty="0"/>
          </a:p>
        </p:txBody>
      </p:sp>
      <p:pic>
        <p:nvPicPr>
          <p:cNvPr id="5" name="Picture 5" descr="fin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55640" y="1920875"/>
            <a:ext cx="3823720" cy="443388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ebdings" pitchFamily="18" charset="2"/>
              </a:rPr>
              <a:t> 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Complete a table similar to the one below</a:t>
            </a:r>
            <a:endParaRPr lang="en-US" sz="2400" dirty="0" smtClean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2976" y="2714620"/>
          <a:ext cx="7286676" cy="4057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785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Why the</a:t>
                      </a:r>
                      <a:r>
                        <a:rPr lang="en-GB" baseline="0" dirty="0" smtClean="0"/>
                        <a:t> US supported this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Why the USSR supported this</a:t>
                      </a:r>
                      <a:endParaRPr lang="en-GB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GB" dirty="0" smtClean="0"/>
                        <a:t>Better co-operation</a:t>
                      </a:r>
                      <a:r>
                        <a:rPr lang="en-GB" baseline="0" dirty="0" smtClean="0"/>
                        <a:t> between East and West 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GB" dirty="0" smtClean="0"/>
                        <a:t>Arms limitation</a:t>
                      </a:r>
                      <a:r>
                        <a:rPr lang="en-GB" baseline="0" dirty="0" smtClean="0"/>
                        <a:t> Talks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GB" dirty="0" smtClean="0"/>
                        <a:t>Co-operation in space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en-GB" dirty="0" smtClean="0"/>
                        <a:t>Helsinki Agreement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409</Words>
  <Application>Microsoft Macintosh PowerPoint</Application>
  <PresentationFormat>On-screen Show (4:3)</PresentationFormat>
  <Paragraphs>54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Detente- Success or Failure?</vt:lpstr>
      <vt:lpstr>How successful was the détente?</vt:lpstr>
      <vt:lpstr>Détente: </vt:lpstr>
      <vt:lpstr>East &amp; West Germany: Ostpolitik</vt:lpstr>
      <vt:lpstr>Strategic Arms Limitation Talks (SALT)</vt:lpstr>
      <vt:lpstr>Détente between US and China</vt:lpstr>
      <vt:lpstr>Co-operation in space</vt:lpstr>
      <vt:lpstr>Helsinki Conference, August 1975</vt:lpstr>
      <vt:lpstr> Your 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Detente- Success or Failure?</dc:title>
  <dc:creator>Windows User</dc:creator>
  <cp:lastModifiedBy>Teacher</cp:lastModifiedBy>
  <cp:revision>8</cp:revision>
  <dcterms:created xsi:type="dcterms:W3CDTF">2010-10-24T11:28:24Z</dcterms:created>
  <dcterms:modified xsi:type="dcterms:W3CDTF">2018-12-21T17:43:05Z</dcterms:modified>
</cp:coreProperties>
</file>